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42"/>
  </p:notesMasterIdLst>
  <p:sldIdLst>
    <p:sldId id="794" r:id="rId2"/>
    <p:sldId id="625" r:id="rId3"/>
    <p:sldId id="626" r:id="rId4"/>
    <p:sldId id="1869" r:id="rId5"/>
    <p:sldId id="2047" r:id="rId6"/>
    <p:sldId id="2056" r:id="rId7"/>
    <p:sldId id="2055" r:id="rId8"/>
    <p:sldId id="2104" r:id="rId9"/>
    <p:sldId id="2122" r:id="rId10"/>
    <p:sldId id="2119" r:id="rId11"/>
    <p:sldId id="2121" r:id="rId12"/>
    <p:sldId id="2120" r:id="rId13"/>
    <p:sldId id="2123" r:id="rId14"/>
    <p:sldId id="2064" r:id="rId15"/>
    <p:sldId id="2066" r:id="rId16"/>
    <p:sldId id="2065" r:id="rId17"/>
    <p:sldId id="2075" r:id="rId18"/>
    <p:sldId id="2050" r:id="rId19"/>
    <p:sldId id="2063" r:id="rId20"/>
    <p:sldId id="2071" r:id="rId21"/>
    <p:sldId id="2087" r:id="rId22"/>
    <p:sldId id="2088" r:id="rId23"/>
    <p:sldId id="2089" r:id="rId24"/>
    <p:sldId id="2090" r:id="rId25"/>
    <p:sldId id="2092" r:id="rId26"/>
    <p:sldId id="2109" r:id="rId27"/>
    <p:sldId id="2111" r:id="rId28"/>
    <p:sldId id="2110" r:id="rId29"/>
    <p:sldId id="2112" r:id="rId30"/>
    <p:sldId id="2108" r:id="rId31"/>
    <p:sldId id="2113" r:id="rId32"/>
    <p:sldId id="2114" r:id="rId33"/>
    <p:sldId id="2115" r:id="rId34"/>
    <p:sldId id="2116" r:id="rId35"/>
    <p:sldId id="2117" r:id="rId36"/>
    <p:sldId id="2118" r:id="rId37"/>
    <p:sldId id="2124" r:id="rId38"/>
    <p:sldId id="2126" r:id="rId39"/>
    <p:sldId id="2125" r:id="rId40"/>
    <p:sldId id="2107" r:id="rId41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70" autoAdjust="0"/>
  </p:normalViewPr>
  <p:slideViewPr>
    <p:cSldViewPr>
      <p:cViewPr varScale="1">
        <p:scale>
          <a:sx n="47" d="100"/>
          <a:sy n="47" d="100"/>
        </p:scale>
        <p:origin x="9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65"/>
    </p:cViewPr>
  </p:sorterViewPr>
  <p:notesViewPr>
    <p:cSldViewPr>
      <p:cViewPr varScale="1">
        <p:scale>
          <a:sx n="34" d="100"/>
          <a:sy n="34" d="100"/>
        </p:scale>
        <p:origin x="1279" y="9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24946E71-BE64-486D-A42A-3EF8E936F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F7173F22-6607-4896-8DD8-BFEBC5AA4D2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64CEC8C-2B8B-4926-A537-7464E2F08DC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710FFFA3-4B1E-49FC-9EB2-60923CE3809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8BE6B9ED-FFCF-4DC6-8A6C-0D16C90C2BA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EE4C8B54-AFD7-4BE0-87D6-4A05D06ED43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7">
            <a:extLst>
              <a:ext uri="{FF2B5EF4-FFF2-40B4-BE49-F238E27FC236}">
                <a16:creationId xmlns:a16="http://schemas.microsoft.com/office/drawing/2014/main" id="{81B2446A-1C45-4016-8542-9B51B6D33C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9888E79E-DCB3-4985-8780-50313D1070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9888E79E-DCB3-4985-8780-50313D10709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847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E21C-3F7E-3C80-45C1-93111393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E6F7E2-8D4B-ED5A-AFC8-FDDA7CF02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D641E-46FC-36C9-B9EB-05F61B303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E7952-74AD-CB3B-3B47-599D6FC7D80D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127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30F2-A0A9-BF71-9C81-E417C9D43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1A532-2836-63E8-8160-083B13B04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64E1D-9F87-FCEC-C779-4D23F6CC4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20A61-5DE7-C78A-FA29-3F155A4FE25C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33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30F2-A0A9-BF71-9C81-E417C9D43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1A532-2836-63E8-8160-083B13B04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64E1D-9F87-FCEC-C779-4D23F6CC4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20A61-5DE7-C78A-FA29-3F155A4FE25C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22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30F2-A0A9-BF71-9C81-E417C9D43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1A532-2836-63E8-8160-083B13B04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64E1D-9F87-FCEC-C779-4D23F6CC4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20A61-5DE7-C78A-FA29-3F155A4FE25C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587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40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96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54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61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3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03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96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29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701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82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/>
            </a:pPr>
            <a:fld id="{9888E79E-DCB3-4985-8780-50313D10709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82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Arial" panose="020B0604020202020204" pitchFamily="34" charset="0"/>
                <a:buNone/>
                <a:tabLst>
                  <a:tab pos="0" algn="l"/>
                  <a:tab pos="966788" algn="l"/>
                  <a:tab pos="1933575" algn="l"/>
                  <a:tab pos="2900363" algn="l"/>
                  <a:tab pos="3867150" algn="l"/>
                  <a:tab pos="4832350" algn="l"/>
                  <a:tab pos="5799138" algn="l"/>
                  <a:tab pos="6765925" algn="l"/>
                  <a:tab pos="7732713" algn="l"/>
                  <a:tab pos="8699500" algn="l"/>
                  <a:tab pos="9666288" algn="l"/>
                  <a:tab pos="10633075" algn="l"/>
                </a:tabLst>
                <a:defRPr/>
              </a:pPr>
              <a:t>31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6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49E49B-7950-4EDC-9C61-5E227258D6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3FAADF-D161-4CD2-B358-31599EB209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7A86DB-F81F-4047-92DC-1FE18187297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92986-99E2-4A28-80EC-FBD13F7DF5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95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BE030-F119-4875-9562-CA28098683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71FF06-72FB-4D7B-B529-24A8829951C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928BE9-C0A4-4C68-A8EE-9DD6C92428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6EDB98-78A9-4F79-A68B-4DD5C482EA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4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75D421-448E-4359-B2AB-3876A9ADF0E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21321-75C8-4E22-91FE-532C9B354D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F71188-74D6-44D2-8716-7849AEE23A3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4902E-C4CD-48BF-B67E-C8A6A78DE1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820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DF171-8550-4598-8060-88321A7CD9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BE204-B1B5-4EA1-9C44-32A93D60BE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4FBCD8-EEE5-4FEF-8393-AA31B133F3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68936-5B48-4E76-A7B1-4E8ACFE720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54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8414D8-CF58-46F5-BEA1-8C18EAD38A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7D1404-38E6-4FD2-BF1E-C0D7D66D3C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D6D497-33CB-455B-B041-1F287911CC1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92CD1-FE35-4394-9DD4-2A8AC8E7F1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38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7E91DC-D9F6-4008-B36B-EDD052428E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075A56-D119-4C78-858A-896B3F51D7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BAD6160-0E99-4F13-AF7D-F304E48E4A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0D48AC-6048-42A2-B39D-ACE5FBEE2E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68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DDF5BDA-E039-4BBF-81D8-F7CE5354EC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8A2CC85-B772-4D89-91A7-58FB073856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D637A50-CFA9-4F1D-97BC-8264BEE8D9C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62BF3-691E-4279-80B5-EFFB262D2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939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AC2BD0-A66A-47D0-B5E2-D89DDD3136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A0F32B-68EB-49E0-B8A3-AF73548865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3D8D0E-4806-4053-B404-8499E722FF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64399D-4233-47E0-80E4-7C1AB39907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704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5F595FF-0375-453F-A529-DB86E151520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B31AC4-6D84-443D-8641-F53DF31AD28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BC08D61-9E08-48C1-8FAD-E1F2491C58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20B784-AC08-45B0-A919-10DE9B4617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8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147477F-4EF7-4B9B-8B51-0E3D94AA37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0452E74-69A7-402C-9FC6-988583175E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E54CF3F-0B86-4948-A1CA-AA2356B638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BE14-E520-4A98-A848-74B7D95FBA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92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9C54AE-F335-4DD4-BB77-E4D8158467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331798-1CB1-431A-880F-C71EEA3DEE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2E05C89-8552-41FD-AB34-E1A690E9F7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9C605-02C9-4B35-A432-7476410D8C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90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99FE09A-C734-4C31-AA4E-DA66CB77B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A7FEAB7-DEC4-471C-9750-73E97AFBA8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F6376011-4CCF-4048-A9AB-35B6AE31044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27ABEC3C-B75B-4D41-A996-7E8809FE5A2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CB692E01-28B1-4C96-91E4-63B6BA28A1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E59F49D1-7D6C-4CB3-9E28-86DB8486C2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pcug.org/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aztcs.org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cticallawgroup.com/oracle-software-audit-blog/how-oracle-uses-online-agreements-for-free-software-to-trap-companies-into-paying-large-licensing-penalties-the-hidden-costs-of-oracle-java-se-and-virtualbox-software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dresscompliance.com/oracle-virtualbox-licensing-article" TargetMode="External"/><Relationship Id="rId2" Type="http://schemas.openxmlformats.org/officeDocument/2006/relationships/hyperlink" Target="https://computingforgeeks.com/install-virtualbox-extension-pack-using-vboxmanage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cticallawgroup.com/oracle-software-audit-blog/how-oracle-uses-online-agreements-for-free-software-to-trap-companies-into-paying-large-licensing-penalties-the-hidden-costs-of-oracle-java-se-and-virtualbox-software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dit.com/r/virtualbox/comments/fvt7a5/virtualbox_extension_pack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tima.com/article/hyper-v-usb-passthrough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oshub.com/how-to-connect-a-usb-drive-directly-to-a-hyper-v-vm/" TargetMode="External"/><Relationship Id="rId4" Type="http://schemas.openxmlformats.org/officeDocument/2006/relationships/hyperlink" Target="https://learn.microsoft.com/en-us/windows-server/virtualization/hyper-v/enhanced-session-mode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unity.broadcom.com/vmware-cloud-foundation/discussion/how-i-can-purchase-a-vmware-workstation-pro-license-after-the-closer-of-cloudvist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>
            <a:extLst>
              <a:ext uri="{FF2B5EF4-FFF2-40B4-BE49-F238E27FC236}">
                <a16:creationId xmlns:a16="http://schemas.microsoft.com/office/drawing/2014/main" id="{0D3D1B5B-7577-43DA-A3E0-7638D940B30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017BF7-1F19-4DCF-906D-F5A3E899E333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6F66CF2F-8542-4329-B3D1-DD496CF2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"/>
            <a:ext cx="9144000" cy="378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4800" b="1" baseline="0" dirty="0">
                <a:cs typeface="Times New Roman" panose="02020603050405020304" pitchFamily="18" charset="0"/>
              </a:rPr>
              <a:t>1-A COMPARISON OF FREE "VIRTUAL MACHINE PROGRAMS" FOR YOUR REAL "WINDOWS.." COMPUTER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3B48F6F-791F-4B02-B301-71B714A08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3F8B8842-1877-4145-A8DC-5C36566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CEAB8E57-AC42-4DB1-B36F-875989926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1B43DEB4-52B7-414B-9A02-67DDB928D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4" name="Rectangle 7">
            <a:extLst>
              <a:ext uri="{FF2B5EF4-FFF2-40B4-BE49-F238E27FC236}">
                <a16:creationId xmlns:a16="http://schemas.microsoft.com/office/drawing/2014/main" id="{3E92D42F-1541-4CCC-91C0-0E160B7E3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>
                <a:cs typeface="Times New Roman" panose="02020603050405020304" pitchFamily="18" charset="0"/>
              </a:rPr>
              <a:t>          </a:t>
            </a:r>
            <a:endParaRPr lang="en-US" altLang="en-US" sz="2800" baseline="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2800" baseline="0">
              <a:cs typeface="Times New Roman" panose="02020603050405020304" pitchFamily="18" charset="0"/>
            </a:endParaRPr>
          </a:p>
        </p:txBody>
      </p:sp>
      <p:pic>
        <p:nvPicPr>
          <p:cNvPr id="4105" name="Picture 27">
            <a:extLst>
              <a:ext uri="{FF2B5EF4-FFF2-40B4-BE49-F238E27FC236}">
                <a16:creationId xmlns:a16="http://schemas.microsoft.com/office/drawing/2014/main" id="{9F97DDDD-48C1-470A-9394-FF270C4B9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6470"/>
          <a:stretch>
            <a:fillRect/>
          </a:stretch>
        </p:blipFill>
        <p:spPr bwMode="auto">
          <a:xfrm>
            <a:off x="2367756" y="3660774"/>
            <a:ext cx="5334000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>
            <a:hlinkClick r:id="rId4"/>
            <a:extLst>
              <a:ext uri="{FF2B5EF4-FFF2-40B4-BE49-F238E27FC236}">
                <a16:creationId xmlns:a16="http://schemas.microsoft.com/office/drawing/2014/main" id="{E5D866FC-8ED9-4B84-A7F8-343CF1B6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42" y="5192670"/>
            <a:ext cx="2863850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7" name="Picture 2">
            <a:hlinkClick r:id="rId6"/>
            <a:extLst>
              <a:ext uri="{FF2B5EF4-FFF2-40B4-BE49-F238E27FC236}">
                <a16:creationId xmlns:a16="http://schemas.microsoft.com/office/drawing/2014/main" id="{B3EDE317-24CB-4975-A936-8A3239B99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480" y="4887119"/>
            <a:ext cx="2297113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EMCO Logo">
            <a:extLst>
              <a:ext uri="{FF2B5EF4-FFF2-40B4-BE49-F238E27FC236}">
                <a16:creationId xmlns:a16="http://schemas.microsoft.com/office/drawing/2014/main" id="{22256F53-140E-6B0F-D2CA-D022A53677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35" y="5041252"/>
            <a:ext cx="2509726" cy="11983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506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2"/>
              </a:rPr>
              <a:t>https://www.tacticallawgroup.com/oracle-software-audit-blog/how-oracle-uses-online-agreements-for-free-software-to-trap-companies-into-paying-large-licensing-penalties-the-hidden-costs-of-oracle-java-se-and-virtualbox-software</a:t>
            </a: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27055632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714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2"/>
              </a:rPr>
              <a:t>https://computingforgeeks.com/install-virtualbox-extension-pack-using-vboxmanage/</a:t>
            </a:r>
            <a:endParaRPr lang="en-US" altLang="en-US" sz="3500" dirty="0"/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3"/>
              </a:rPr>
              <a:t>https://redresscompliance.com/oracle-virtualbox-licensing-article</a:t>
            </a:r>
            <a:endParaRPr lang="en-US" altLang="en-US" sz="3500" dirty="0"/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29958725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714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2"/>
              </a:rPr>
              <a:t>https://www.tacticallawgroup.com/oracle-software-audit-blog/how-oracle-uses-online-agreements-for-free-software-to-trap-companies-into-paying-large-licensing-penalties-the-hidden-costs-of-oracle-java-se-and-virtualbox-software</a:t>
            </a: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116851469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714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2"/>
              </a:rPr>
              <a:t>https://www.reddit.com/r/virtualbox/comments/fvt7a5/virtualbox_extension_pack/</a:t>
            </a: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8383267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>
            <a:extLst>
              <a:ext uri="{FF2B5EF4-FFF2-40B4-BE49-F238E27FC236}">
                <a16:creationId xmlns:a16="http://schemas.microsoft.com/office/drawing/2014/main" id="{CCC27856-A61A-4CE2-A79D-B733FBD887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07755C-B1A4-4F7B-B911-7DFCA404ECF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4CCE01E7-D026-446A-815A-FF5016C45B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INTRODUCTION TO THE THREE FREE PROGRAMS FOR CREATING "VIRTUAL MACHINES" (continued)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7F16611-1666-4447-A03F-29F8DCDB0A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752644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b="1" dirty="0"/>
              <a:t>"VMware Workstation Pro" </a:t>
            </a:r>
            <a:r>
              <a:rPr lang="en-US" altLang="en-US" sz="4000" dirty="0"/>
              <a:t>is a free, closed-source program.                                  When it's capabilities and features are compared to "</a:t>
            </a:r>
            <a:r>
              <a:rPr lang="en-US" altLang="en-US" sz="4000" b="1" dirty="0"/>
              <a:t>VirtualBox </a:t>
            </a:r>
            <a:r>
              <a:rPr lang="en-US" altLang="en-US" sz="4000" dirty="0"/>
              <a:t>and "</a:t>
            </a:r>
            <a:r>
              <a:rPr lang="en-US" altLang="en-US" sz="4000" b="1" dirty="0"/>
              <a:t>Hyper-V",                                       "VMware Workstation Pro"</a:t>
            </a:r>
            <a:r>
              <a:rPr lang="en-US" altLang="en-US" sz="4000" dirty="0"/>
              <a:t> usually is the superior "virtual machine program".</a:t>
            </a:r>
            <a:endParaRPr lang="en-US" altLang="en-US" sz="4000" b="1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>
            <a:extLst>
              <a:ext uri="{FF2B5EF4-FFF2-40B4-BE49-F238E27FC236}">
                <a16:creationId xmlns:a16="http://schemas.microsoft.com/office/drawing/2014/main" id="{BA100051-D1A0-478B-8BB3-7BC459F55E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3B5406-C0C5-4A6B-9D42-FEBC4BE48ADE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61514942-88E7-4C53-9241-C65D378272E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/>
              <a:t>INTRODUCTION TO THE THREE FREE PROGRAMS FOR CREATING "VIRTUAL MACHINES" (continued)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2C1B3888-B49B-462E-97F6-755EE5C7E5F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42"/>
            <a:ext cx="9174163" cy="4495682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 b="1" dirty="0"/>
              <a:t>"VirtualBox" </a:t>
            </a:r>
            <a:r>
              <a:rPr lang="en-US" altLang="en-US" sz="4400" dirty="0"/>
              <a:t>is a free, open-source program.  It's weak point is low-end virtual graphics adapters which severely limit it's multimedia playing, and video, editing capabilities. </a:t>
            </a:r>
            <a:endParaRPr lang="en-US" altLang="en-US" sz="4400" b="1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>
            <a:extLst>
              <a:ext uri="{FF2B5EF4-FFF2-40B4-BE49-F238E27FC236}">
                <a16:creationId xmlns:a16="http://schemas.microsoft.com/office/drawing/2014/main" id="{B7FB7DD8-DB0A-41D6-AFD5-3CE7D93BC60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A6794E-C84F-4DE6-8839-DDF9620BBC7C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F8A66207-ABAB-4283-9562-30C236A073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/>
              <a:t>INTRODUCTION TO THE THREE FREE PROGRAMS FOR CREATING "VIRTUAL MACHINES" (continued)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BBE860AE-3F35-42A7-A5C0-209C7515504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00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 b="1" dirty="0"/>
              <a:t>VirtualBox's</a:t>
            </a:r>
            <a:r>
              <a:rPr lang="en-US" altLang="en-US" sz="4400" dirty="0"/>
              <a:t> strong point is it's flexibility in dealing with virtual hard drive files: </a:t>
            </a:r>
            <a:r>
              <a:rPr lang="en-US" altLang="en-US" sz="4400" b="1" dirty="0"/>
              <a:t>"VirtualBox" </a:t>
            </a:r>
            <a:r>
              <a:rPr lang="en-US" altLang="en-US" sz="4400" dirty="0"/>
              <a:t>can create or utilize hard drive files that have been or can be recognized by other virtual machine programs.</a:t>
            </a:r>
            <a:endParaRPr lang="en-US" altLang="en-US" sz="4400" b="1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6">
            <a:extLst>
              <a:ext uri="{FF2B5EF4-FFF2-40B4-BE49-F238E27FC236}">
                <a16:creationId xmlns:a16="http://schemas.microsoft.com/office/drawing/2014/main" id="{785BAF7E-6C33-468C-92C2-7770E098ED9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D5C6DC-20F8-4965-8664-005412F56959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id="{C280C8EC-A89C-448C-8332-803C14E8D4B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88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INTRODUCTION TO THE THREE FREE PROGRAMS FOR CREATING "VIRTUAL MACHINES" (continued)</a:t>
            </a: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1C800B23-DB8D-4659-89B0-B6B4A07D173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50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b="1" dirty="0"/>
              <a:t>"Hyper-V" </a:t>
            </a:r>
            <a:r>
              <a:rPr lang="en-US" altLang="en-US" sz="4000" dirty="0"/>
              <a:t> is bundled with "Windows 11 Pro", "Windows 10 Pro", "Windows 11 Enterprise", "Windows 10 Enterprise, "Windows 11 </a:t>
            </a:r>
            <a:r>
              <a:rPr lang="en-US" altLang="en-US" sz="4000" dirty="0" err="1"/>
              <a:t>Education",and</a:t>
            </a:r>
            <a:r>
              <a:rPr lang="en-US" altLang="en-US" sz="4000" dirty="0"/>
              <a:t> "Windows 10 Education.  It uses Microsoft's "</a:t>
            </a:r>
            <a:r>
              <a:rPr lang="en-US" altLang="en-US" sz="4000" dirty="0" err="1"/>
              <a:t>VMBus</a:t>
            </a:r>
            <a:r>
              <a:rPr lang="en-US" altLang="en-US" sz="4000" dirty="0"/>
              <a:t>" which makes it faster than any other virtual machine program.</a:t>
            </a:r>
            <a:endParaRPr lang="en-US" altLang="en-US" sz="4000" b="1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1000C977-A99F-4B09-AA6D-5BC3618F58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BFD60E-35DD-4760-AB1F-804D9BB12AA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C1428717-2427-4E6C-B08D-9B19951640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0"/>
            <a:ext cx="9067800" cy="12192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/>
              <a:t>DIFFERENCES IN HOST OPERATING SYSTEM REQUIREMENTS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15E13E-02E8-48A5-855C-BD309C5AB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973228"/>
              </p:ext>
            </p:extLst>
          </p:nvPr>
        </p:nvGraphicFramePr>
        <p:xfrm>
          <a:off x="152280" y="1295309"/>
          <a:ext cx="8991600" cy="5212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2181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VMWARE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WORKSTATION PLAYER 17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"WINDOWS 11" HOME OR PRO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"WINDOWS 10" HOME OR PRO (64-BIT)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..LINUX..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ORACLE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VIRTUALBOX 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"WINDOWS 11" HOME OR PRO</a:t>
                      </a:r>
                    </a:p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"WINDOWS 10" HOME OR PRO (64-BIT)                        macOS 10.13 and higher</a:t>
                      </a:r>
                    </a:p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..LINUX..</a:t>
                      </a: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F4F25F8D-A658-47EE-944C-2981F2CB229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FFAF7D-3E39-468E-8D93-71D578D58B2C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E80EE515-134E-47F2-85A2-A987065D8A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/>
              <a:t>DIFFERENCES IN HOST OPERATING SYSTEM REQUIREMENTS (continued)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1AAB72-FA5C-4C55-8B77-4437275FE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503677"/>
              </p:ext>
            </p:extLst>
          </p:nvPr>
        </p:nvGraphicFramePr>
        <p:xfrm>
          <a:off x="76200" y="1824809"/>
          <a:ext cx="8991600" cy="4271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11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HYPER-V</a:t>
                      </a:r>
                    </a:p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("Hyper-V role" is bundled with </a:t>
                      </a:r>
                      <a:r>
                        <a:rPr lang="en-US" sz="3200" b="1" i="0" baseline="0" dirty="0">
                          <a:solidFill>
                            <a:srgbClr val="FF0000"/>
                          </a:solidFill>
                        </a:rPr>
                        <a:t>some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 versions of Windows)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"WINDOWS 11 </a:t>
                      </a:r>
                      <a:r>
                        <a:rPr lang="en-US" sz="3200" b="1" i="0" baseline="0" dirty="0">
                          <a:solidFill>
                            <a:srgbClr val="FF0000"/>
                          </a:solidFill>
                        </a:rPr>
                        <a:t>PRO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"</a:t>
                      </a:r>
                    </a:p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"WINDOWS 10 </a:t>
                      </a:r>
                      <a:r>
                        <a:rPr lang="en-US" sz="3200" b="1" i="0" baseline="0" dirty="0">
                          <a:solidFill>
                            <a:srgbClr val="FF0000"/>
                          </a:solidFill>
                        </a:rPr>
                        <a:t>PRO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" 64-BIT</a:t>
                      </a:r>
                    </a:p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("HYPER-V" CANNOT BE INSTALLED INSIDE ..LINUX..)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69EAB392-4152-4983-93D3-9A7E08B7CA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324600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620F11-0978-471C-A5B0-C71C36909597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A9D01D47-2267-4F3E-9C8B-51AE3BAB83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9248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Web location for this presentation: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25AAC31F-2939-4B82-852D-F1319E2F8D0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9482" y="2743140"/>
            <a:ext cx="8458200" cy="2971800"/>
          </a:xfrm>
        </p:spPr>
        <p:txBody>
          <a:bodyPr/>
          <a:lstStyle/>
          <a:p>
            <a:pPr marL="0" indent="0"/>
            <a:r>
              <a:rPr lang="en-US" altLang="en-US" sz="6000" dirty="0"/>
              <a:t>http://aztcs.apcug.org</a:t>
            </a:r>
          </a:p>
          <a:p>
            <a:pPr marL="0" indent="0"/>
            <a:r>
              <a:rPr lang="en-US" altLang="en-US" sz="6000" dirty="0"/>
              <a:t>Click on</a:t>
            </a:r>
          </a:p>
          <a:p>
            <a:pPr marL="0" indent="0"/>
            <a:r>
              <a:rPr lang="en-US" altLang="en-US" sz="6000" dirty="0"/>
              <a:t>“Meeting Notes”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>
            <a:extLst>
              <a:ext uri="{FF2B5EF4-FFF2-40B4-BE49-F238E27FC236}">
                <a16:creationId xmlns:a16="http://schemas.microsoft.com/office/drawing/2014/main" id="{F1FFBCBE-34EB-44A5-B5B2-3686D9FD705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E40329-82D7-48FA-84FB-6924DBB83C50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7ED27383-FB44-4B70-88C1-A3E29806E8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097963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/>
              <a:t>DIFFERENCES IN HOST OPERATING SYSTEM REQUIREMENTS (continued)</a:t>
            </a:r>
            <a:endParaRPr lang="en-US" altLang="en-US" sz="3600" b="1"/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CE9F646-5894-4598-BEBF-995D1DDBD19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58"/>
            <a:ext cx="9174163" cy="54864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000" dirty="0"/>
              <a:t>Since 95+ percent of the "Windows 11.." and "Windows 10.." computers that are sold in stores have the low-end "Home" </a:t>
            </a:r>
            <a:r>
              <a:rPr lang="en-US" altLang="en-US" sz="4000" dirty="0" err="1"/>
              <a:t>editon</a:t>
            </a:r>
            <a:r>
              <a:rPr lang="en-US" altLang="en-US" sz="4000" dirty="0"/>
              <a:t> of "Windows 10.." and "Windows 8.1", you will probably have to buy the "Windows 11 Pro Upgrade" or the "Windows 10 Pro Upgrade" before you can run "Hyper-V".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4">
            <a:extLst>
              <a:ext uri="{FF2B5EF4-FFF2-40B4-BE49-F238E27FC236}">
                <a16:creationId xmlns:a16="http://schemas.microsoft.com/office/drawing/2014/main" id="{90693A2E-137A-4B6F-A37C-4DCE8BE66B1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A6FF7343-03F5-4BFF-8CDC-5A37AB1E8F98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21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2AD857EF-EF45-40EC-B6E5-CE04CC18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7936"/>
            <a:ext cx="9144000" cy="563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DIFFERENCES </a:t>
            </a:r>
            <a:r>
              <a:rPr lang="en-US" altLang="en-US" sz="6000" b="1" baseline="0">
                <a:cs typeface="Times New Roman" panose="02020603050405020304" pitchFamily="18" charset="0"/>
              </a:rPr>
              <a:t>IN VIRTUAL GRAPHICS ADAPTERS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      </a:t>
            </a:r>
            <a:r>
              <a:rPr kumimoji="0" lang="en-US" altLang="en-US" sz="6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FOR  THE THREE VIRTUAL MACHINE PROGRAMS:</a:t>
            </a:r>
          </a:p>
        </p:txBody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12E3E191-07CF-4BBD-9A90-B107DB4D0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061" name="Rectangle 4">
            <a:extLst>
              <a:ext uri="{FF2B5EF4-FFF2-40B4-BE49-F238E27FC236}">
                <a16:creationId xmlns:a16="http://schemas.microsoft.com/office/drawing/2014/main" id="{14D1FD8C-9555-4769-81DF-30257CCE8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062" name="Rectangle 5">
            <a:extLst>
              <a:ext uri="{FF2B5EF4-FFF2-40B4-BE49-F238E27FC236}">
                <a16:creationId xmlns:a16="http://schemas.microsoft.com/office/drawing/2014/main" id="{2777CD3E-57F3-43D9-9202-8D419EBC0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063" name="Rectangle 6">
            <a:extLst>
              <a:ext uri="{FF2B5EF4-FFF2-40B4-BE49-F238E27FC236}">
                <a16:creationId xmlns:a16="http://schemas.microsoft.com/office/drawing/2014/main" id="{CB1AA219-F923-431F-9F02-67712A92C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5064" name="Rectangle 7">
            <a:extLst>
              <a:ext uri="{FF2B5EF4-FFF2-40B4-BE49-F238E27FC236}">
                <a16:creationId xmlns:a16="http://schemas.microsoft.com/office/drawing/2014/main" id="{FF66F80A-CBCA-4C85-B712-662BA8CBF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4949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>
            <a:extLst>
              <a:ext uri="{FF2B5EF4-FFF2-40B4-BE49-F238E27FC236}">
                <a16:creationId xmlns:a16="http://schemas.microsoft.com/office/drawing/2014/main" id="{A07B65C1-CC71-4361-99EA-6B03A65119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D4FADC51-8070-4C6C-8EBF-D28941439A2E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22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083" name="Rectangle 1">
            <a:extLst>
              <a:ext uri="{FF2B5EF4-FFF2-40B4-BE49-F238E27FC236}">
                <a16:creationId xmlns:a16="http://schemas.microsoft.com/office/drawing/2014/main" id="{EFEEFB34-2FB7-47AE-8A27-5CF243CFAD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76200"/>
            <a:ext cx="8991600" cy="137165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/>
              <a:t>DIFFERENCES IN </a:t>
            </a:r>
            <a:br>
              <a:rPr lang="en-US" altLang="en-US" sz="3600"/>
            </a:br>
            <a:r>
              <a:rPr lang="en-US" altLang="en-US" sz="3600"/>
              <a:t>VIRTUAL GRAPHICS ADAPTERS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97294B1-851B-492F-9A80-B8AACB933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140763"/>
              </p:ext>
            </p:extLst>
          </p:nvPr>
        </p:nvGraphicFramePr>
        <p:xfrm>
          <a:off x="76200" y="1447852"/>
          <a:ext cx="8991600" cy="385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772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VMWARE</a:t>
                      </a:r>
                      <a:r>
                        <a:rPr lang="en-US" sz="2600" b="0" baseline="0" dirty="0">
                          <a:solidFill>
                            <a:schemeClr val="tx1"/>
                          </a:solidFill>
                        </a:rPr>
                        <a:t> WORKSTATION PLAYER 17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>
                          <a:solidFill>
                            <a:schemeClr val="tx1"/>
                          </a:solidFill>
                        </a:rPr>
                        <a:t>MAXIMUM OF 8 GIGABYTES OF GRAPHICS MEMORY</a:t>
                      </a:r>
                    </a:p>
                  </a:txBody>
                  <a:tcPr marL="91447" marR="91447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92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F4A2AB8-ECCC-49BA-B10E-32AE62DA4F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31773" r="41904" b="-122"/>
          <a:stretch/>
        </p:blipFill>
        <p:spPr>
          <a:xfrm>
            <a:off x="4038614" y="2667020"/>
            <a:ext cx="4036328" cy="255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1838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>
            <a:extLst>
              <a:ext uri="{FF2B5EF4-FFF2-40B4-BE49-F238E27FC236}">
                <a16:creationId xmlns:a16="http://schemas.microsoft.com/office/drawing/2014/main" id="{DC7C5F65-6007-48B4-ACD6-ECB2970DE37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50B50BF5-F521-4108-B069-74FBB820D4C8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23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107" name="Rectangle 1">
            <a:extLst>
              <a:ext uri="{FF2B5EF4-FFF2-40B4-BE49-F238E27FC236}">
                <a16:creationId xmlns:a16="http://schemas.microsoft.com/office/drawing/2014/main" id="{88A73F5C-4528-4ED8-BFE4-693888E6B9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067800" cy="137165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800"/>
              <a:t>DIFFERENCES IN VIRTUAL GRAPHICS ADAPTERS (continued)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6D6BF7C-35E4-48FF-B929-C3328BBB1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136783"/>
              </p:ext>
            </p:extLst>
          </p:nvPr>
        </p:nvGraphicFramePr>
        <p:xfrm>
          <a:off x="228714" y="1417252"/>
          <a:ext cx="8839086" cy="539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6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932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ORACLE VM VIRTUAL-BOX 7.X</a:t>
                      </a:r>
                    </a:p>
                  </a:txBody>
                  <a:tcPr marL="91447" marR="91447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baseline="0" dirty="0">
                          <a:solidFill>
                            <a:schemeClr val="tx1"/>
                          </a:solidFill>
                        </a:rPr>
                        <a:t>MAXIMUM OF 256 MEGABYTES OF GRAPHICS MEMORY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98813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24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131" name="Rectangle 1">
            <a:extLst>
              <a:ext uri="{FF2B5EF4-FFF2-40B4-BE49-F238E27FC236}">
                <a16:creationId xmlns:a16="http://schemas.microsoft.com/office/drawing/2014/main" id="{C954FCE1-AECF-4604-A1D7-78721B2EAE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76"/>
            <a:ext cx="9067800" cy="76198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800" dirty="0"/>
              <a:t>DIFFERENCES IN VIRTUAL GRAPHICS ADAPTERS (continued)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A56C329-068D-4E95-9EAE-689F318C8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869016"/>
              </p:ext>
            </p:extLst>
          </p:nvPr>
        </p:nvGraphicFramePr>
        <p:xfrm>
          <a:off x="76082" y="1112729"/>
          <a:ext cx="8991600" cy="5592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7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2785">
                <a:tc>
                  <a:txBody>
                    <a:bodyPr/>
                    <a:lstStyle/>
                    <a:p>
                      <a:pPr algn="ctr"/>
                      <a:r>
                        <a:rPr lang="en-US" sz="2900" b="0">
                          <a:solidFill>
                            <a:schemeClr val="tx1"/>
                          </a:solidFill>
                        </a:rPr>
                        <a:t>HYPER-V</a:t>
                      </a:r>
                      <a:endParaRPr lang="en-US" sz="29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MAXIMUM OF 1600 x 1200 RESOLUTION OF THE VIRTUAL MONITOR  FOR A VIRTUAL MACHINE THAT IS RUNNING WINDOWS 11, WINDOWS 10, OR UBUNTU 18.04 OR HIGHER AS A GUEST OPERATING SYSTEM IS USUALLY  SET FROM THE "DISPLAY SETTINGS" OF THE GUEST OPERATING SYSTEM</a:t>
                      </a:r>
                      <a:endParaRPr lang="en-US" sz="29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66305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>
            <a:extLst>
              <a:ext uri="{FF2B5EF4-FFF2-40B4-BE49-F238E27FC236}">
                <a16:creationId xmlns:a16="http://schemas.microsoft.com/office/drawing/2014/main" id="{A4145BE9-EC49-4910-BBE3-E4F0ABB089E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8ADC9DD-91C2-49D2-B519-7A9879E4792F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25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E1A302B-8661-4491-A69B-81B2A91708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152400"/>
            <a:ext cx="9021763" cy="9144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dirty="0"/>
              <a:t>DIFFERENCES IN VIRTUAL GRAPHICS ADAPTERS (continued)</a:t>
            </a:r>
            <a:endParaRPr lang="en-US" altLang="en-US" sz="3600" b="1" dirty="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4830CBC1-F093-41BA-B383-FB25CE71AC0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990664"/>
            <a:ext cx="9174163" cy="54864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</a:rPr>
              <a:t>The very low end graphics capability of "VirtualBox" will cause you to experience </a:t>
            </a:r>
            <a:r>
              <a:rPr lang="en-US" sz="3600" b="1" dirty="0">
                <a:solidFill>
                  <a:srgbClr val="FF0000"/>
                </a:solidFill>
              </a:rPr>
              <a:t>recoverable</a:t>
            </a:r>
            <a:r>
              <a:rPr lang="en-US" sz="3600" dirty="0">
                <a:solidFill>
                  <a:schemeClr val="tx1"/>
                </a:solidFill>
              </a:rPr>
              <a:t> problems when you are installing or using various operating systems inside virtual machines:                                                               If your guest operating system inside a virtual machines displays a black screen for more than 4 minutes, use </a:t>
            </a:r>
            <a:r>
              <a:rPr lang="en-US" sz="3600" dirty="0" err="1">
                <a:solidFill>
                  <a:schemeClr val="tx1"/>
                </a:solidFill>
              </a:rPr>
              <a:t>te</a:t>
            </a:r>
            <a:r>
              <a:rPr lang="en-US" sz="3600" dirty="0">
                <a:solidFill>
                  <a:schemeClr val="tx1"/>
                </a:solidFill>
              </a:rPr>
              <a:t> LEFT mouse button to click on "Reset" in the "Machine" pull-down menu:</a:t>
            </a:r>
          </a:p>
        </p:txBody>
      </p:sp>
    </p:spTree>
    <p:extLst>
      <p:ext uri="{BB962C8B-B14F-4D97-AF65-F5344CB8AC3E}">
        <p14:creationId xmlns:p14="http://schemas.microsoft.com/office/powerpoint/2010/main" val="150463583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26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918D8-CFB5-E503-D661-BE8749080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85" y="533476"/>
            <a:ext cx="7586429" cy="562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2214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27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918D8-CFB5-E503-D661-BE8749080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85" y="533476"/>
            <a:ext cx="7586429" cy="5623968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49847711-BFDD-A560-16CE-0BB07D82AEDD}"/>
              </a:ext>
            </a:extLst>
          </p:cNvPr>
          <p:cNvCxnSpPr/>
          <p:nvPr/>
        </p:nvCxnSpPr>
        <p:spPr bwMode="auto">
          <a:xfrm flipV="1">
            <a:off x="533506" y="1371654"/>
            <a:ext cx="914376" cy="3505108"/>
          </a:xfrm>
          <a:prstGeom prst="straightConnector1">
            <a:avLst/>
          </a:prstGeom>
          <a:solidFill>
            <a:srgbClr val="00B8FF"/>
          </a:solidFill>
          <a:ln w="136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659539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28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449112-CA90-6998-F924-263723A70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72" y="508649"/>
            <a:ext cx="5410057" cy="57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8571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29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449112-CA90-6998-F924-263723A70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72" y="508649"/>
            <a:ext cx="5410057" cy="575958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106F58B-300E-5286-2C12-0DB6498D6538}"/>
              </a:ext>
            </a:extLst>
          </p:cNvPr>
          <p:cNvCxnSpPr/>
          <p:nvPr/>
        </p:nvCxnSpPr>
        <p:spPr bwMode="auto">
          <a:xfrm flipV="1">
            <a:off x="457308" y="4495772"/>
            <a:ext cx="2209742" cy="1066772"/>
          </a:xfrm>
          <a:prstGeom prst="straightConnector1">
            <a:avLst/>
          </a:prstGeom>
          <a:solidFill>
            <a:srgbClr val="00B8FF"/>
          </a:solidFill>
          <a:ln w="136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742295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8B4C7B65-E816-4034-B637-D943A5FB655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96BAA2-AB98-410E-9F1A-329E5D69A19D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62C6697A-4997-49E1-810A-1ED52D8DBC9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5400"/>
              <a:t>SUMMARY</a:t>
            </a: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3D3497A7-EB59-4935-A067-D444B49AAE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519113"/>
            <a:ext cx="9144000" cy="6034087"/>
          </a:xfrm>
        </p:spPr>
        <p:txBody>
          <a:bodyPr/>
          <a:lstStyle/>
          <a:p>
            <a:pPr indent="0" eaLnBrk="1" hangingPunct="1">
              <a:spcBef>
                <a:spcPts val="9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fr-FR" altLang="en-US" sz="4000" dirty="0"/>
              <a:t>At the </a:t>
            </a:r>
            <a:r>
              <a:rPr lang="fr-FR" altLang="en-US" sz="4000" dirty="0" err="1"/>
              <a:t>present</a:t>
            </a:r>
            <a:r>
              <a:rPr lang="fr-FR" altLang="en-US" sz="4000" dirty="0"/>
              <a:t> time, </a:t>
            </a:r>
            <a:r>
              <a:rPr lang="fr-FR" altLang="en-US" sz="4000" dirty="0" err="1"/>
              <a:t>you</a:t>
            </a:r>
            <a:r>
              <a:rPr lang="fr-FR" altLang="en-US" sz="4000" dirty="0"/>
              <a:t> have a </a:t>
            </a:r>
            <a:r>
              <a:rPr lang="fr-FR" altLang="en-US" sz="4000" dirty="0" err="1"/>
              <a:t>choice</a:t>
            </a:r>
            <a:r>
              <a:rPr lang="fr-FR" altLang="en-US" sz="4000" dirty="0"/>
              <a:t> </a:t>
            </a:r>
            <a:r>
              <a:rPr lang="fr-FR" altLang="en-US" sz="4000" dirty="0" err="1"/>
              <a:t>between</a:t>
            </a:r>
            <a:r>
              <a:rPr lang="fr-FR" altLang="en-US" sz="4000" dirty="0"/>
              <a:t> running </a:t>
            </a:r>
            <a:r>
              <a:rPr lang="fr-FR" altLang="en-US" sz="4000" dirty="0" err="1"/>
              <a:t>three</a:t>
            </a:r>
            <a:r>
              <a:rPr lang="fr-FR" altLang="en-US" sz="4000" dirty="0"/>
              <a:t> free programs for </a:t>
            </a:r>
            <a:r>
              <a:rPr lang="fr-FR" altLang="en-US" sz="4000" dirty="0" err="1"/>
              <a:t>creating</a:t>
            </a:r>
            <a:r>
              <a:rPr lang="fr-FR" altLang="en-US" sz="4000" dirty="0"/>
              <a:t> and running </a:t>
            </a:r>
            <a:r>
              <a:rPr lang="fr-FR" altLang="en-US" sz="4000" dirty="0" err="1"/>
              <a:t>virtual</a:t>
            </a:r>
            <a:r>
              <a:rPr lang="fr-FR" altLang="en-US" sz="4000" dirty="0"/>
              <a:t> machines in a real "Windows.." computer: </a:t>
            </a:r>
            <a:r>
              <a:rPr lang="fr-FR" altLang="en-US" sz="4000" b="1" dirty="0"/>
              <a:t>"VMware Workstation Pro", "VirtualBox", </a:t>
            </a:r>
            <a:r>
              <a:rPr lang="fr-FR" altLang="en-US" sz="4000" dirty="0"/>
              <a:t>and </a:t>
            </a:r>
            <a:r>
              <a:rPr lang="fr-FR" altLang="en-US" sz="4000" b="1" dirty="0"/>
              <a:t>"Hyper-V"</a:t>
            </a:r>
            <a:r>
              <a:rPr lang="fr-FR" altLang="en-US" sz="4000" dirty="0"/>
              <a:t>.  There are </a:t>
            </a:r>
            <a:r>
              <a:rPr lang="fr-FR" altLang="en-US" sz="4000" dirty="0" err="1"/>
              <a:t>differences</a:t>
            </a:r>
            <a:r>
              <a:rPr lang="fr-FR" altLang="en-US" sz="4000" dirty="0"/>
              <a:t> in host operating system </a:t>
            </a:r>
            <a:r>
              <a:rPr lang="fr-FR" altLang="en-US" sz="4000" dirty="0" err="1"/>
              <a:t>requirements</a:t>
            </a:r>
            <a:r>
              <a:rPr lang="fr-FR" altLang="en-US" sz="4000" dirty="0"/>
              <a:t> and </a:t>
            </a:r>
            <a:r>
              <a:rPr lang="fr-FR" altLang="en-US" sz="4000" dirty="0" err="1"/>
              <a:t>virtual</a:t>
            </a:r>
            <a:r>
              <a:rPr lang="fr-FR" altLang="en-US" sz="4000" dirty="0"/>
              <a:t> </a:t>
            </a:r>
            <a:r>
              <a:rPr lang="fr-FR" altLang="en-US" sz="4000" dirty="0" err="1"/>
              <a:t>graphics</a:t>
            </a:r>
            <a:r>
              <a:rPr lang="fr-FR" altLang="en-US" sz="4000" dirty="0"/>
              <a:t> </a:t>
            </a:r>
            <a:r>
              <a:rPr lang="fr-FR" altLang="en-US" sz="4000" dirty="0" err="1"/>
              <a:t>adapters</a:t>
            </a:r>
            <a:r>
              <a:rPr lang="fr-FR" altLang="en-US" sz="4000" dirty="0"/>
              <a:t>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30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BCEE8-3862-92D3-F7D9-27C4EE761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29" y="533476"/>
            <a:ext cx="7958141" cy="541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1190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31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BCEE8-3862-92D3-F7D9-27C4EE761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29" y="533476"/>
            <a:ext cx="7958141" cy="5410058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82C0FAF-21E3-5549-A7F7-AC970FC590C8}"/>
              </a:ext>
            </a:extLst>
          </p:cNvPr>
          <p:cNvCxnSpPr/>
          <p:nvPr/>
        </p:nvCxnSpPr>
        <p:spPr bwMode="auto">
          <a:xfrm flipV="1">
            <a:off x="990694" y="5027608"/>
            <a:ext cx="2209742" cy="1066772"/>
          </a:xfrm>
          <a:prstGeom prst="straightConnector1">
            <a:avLst/>
          </a:prstGeom>
          <a:solidFill>
            <a:srgbClr val="00B8FF"/>
          </a:solidFill>
          <a:ln w="136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7000584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EA3BB-1D12-FA28-6A4C-9DD880101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FF84CEA8-61E1-6BD2-9F74-AB432F53F4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BFD60E-35DD-4760-AB1F-804D9BB12AA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AA6F855C-2537-A12F-31BE-044884BF55B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318" y="0"/>
            <a:ext cx="9067682" cy="579034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DIFFERENCES IN USB SUPPORT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0D3A37-8725-737D-A919-AD1BCE09A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25772"/>
              </p:ext>
            </p:extLst>
          </p:nvPr>
        </p:nvGraphicFramePr>
        <p:xfrm>
          <a:off x="152280" y="655232"/>
          <a:ext cx="8991600" cy="5669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2181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VMWARE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WORKSTATION PLAYER 17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Pass-through for USB 1, USB 2, and USB 3 devices.                 (Sound devices can pass-through via either USB passthrough or virtual motherboard pass-through.)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ORACLE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VIRTUALBOX 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Pass-through for USB 1, USB 2, and USB 3 devices.                  (Sound devices can pass-through via either USB passthrough or virtual motherboard pass-through.)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54137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4FCC2-17EC-0878-EFED-0CE5D6D31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FB22B687-7AB6-0219-E5A1-F296A5DC802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FFAF7D-3E39-468E-8D93-71D578D58B2C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846ADC61-9B76-A8E5-E00D-ED84D75CD3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DIFFERENCES IN USB SUPPORT (continued)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974050-2131-53DB-6A64-622B09E3E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602483"/>
              </p:ext>
            </p:extLst>
          </p:nvPr>
        </p:nvGraphicFramePr>
        <p:xfrm>
          <a:off x="76200" y="1824809"/>
          <a:ext cx="8991600" cy="4271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11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HYPER-V</a:t>
                      </a:r>
                    </a:p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("role" is bundled with </a:t>
                      </a:r>
                      <a:r>
                        <a:rPr lang="en-US" sz="3200" b="1" i="0" baseline="0" dirty="0">
                          <a:solidFill>
                            <a:srgbClr val="FF0000"/>
                          </a:solidFill>
                        </a:rPr>
                        <a:t>some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 versions of Windows)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No direct USB pass-through.                 Some passthrough of USB devices is a allowed by means of Remote Desktop Protocol requiring configuration in both the host computer and the virtual machine.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74992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EA3BB-1D12-FA28-6A4C-9DD880101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FF84CEA8-61E1-6BD2-9F74-AB432F53F4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BFD60E-35DD-4760-AB1F-804D9BB12AA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AA6F855C-2537-A12F-31BE-044884BF55B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0"/>
            <a:ext cx="9067800" cy="12192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DIFFERENCES IN SOUND SUPPORT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0D3A37-8725-737D-A919-AD1BCE09A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030150"/>
              </p:ext>
            </p:extLst>
          </p:nvPr>
        </p:nvGraphicFramePr>
        <p:xfrm>
          <a:off x="152280" y="1295309"/>
          <a:ext cx="8991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2181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VMWARE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WORKSTATION PLAYER 17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Pass-through of sound cards and controllers through the virtual motherboard of the virtual machine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ORACLE</a:t>
                      </a: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 VIRTUALBOX 7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baseline="0" dirty="0">
                          <a:solidFill>
                            <a:schemeClr val="tx1"/>
                          </a:solidFill>
                        </a:rPr>
                        <a:t>Pass-through of sound cards and controllers through the virtual motherboard of the virtual machine</a:t>
                      </a:r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69043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4FCC2-17EC-0878-EFED-0CE5D6D31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FB22B687-7AB6-0219-E5A1-F296A5DC802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FFAF7D-3E39-468E-8D93-71D578D58B2C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846ADC61-9B76-A8E5-E00D-ED84D75CD3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DIFFERENCES IN SOUND SUPPORT (continued)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974050-2131-53DB-6A64-622B09E3E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32704"/>
              </p:ext>
            </p:extLst>
          </p:nvPr>
        </p:nvGraphicFramePr>
        <p:xfrm>
          <a:off x="76200" y="1824809"/>
          <a:ext cx="8991600" cy="448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11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HYPER-V</a:t>
                      </a:r>
                    </a:p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("role" is bundled with </a:t>
                      </a:r>
                      <a:r>
                        <a:rPr lang="en-US" sz="3200" b="1" i="0" baseline="0" dirty="0">
                          <a:solidFill>
                            <a:srgbClr val="FF0000"/>
                          </a:solidFill>
                        </a:rPr>
                        <a:t>some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 versions of Windows)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tx1"/>
                          </a:solidFill>
                        </a:rPr>
                        <a:t>No pass-through of sound cards and controllers through the virtual motherboard of the virtual machine. Some passthrough of USB devices is a allowed by means of Enhanced Session Mode via Remote Desktop Protocol requiring configuration in both the host computer and the virtual machine. </a:t>
                      </a:r>
                    </a:p>
                  </a:txBody>
                  <a:tcPr marL="91446" marR="91446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708979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D0B2-8DC3-CF0D-5D05-4D1E19796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>
            <a:extLst>
              <a:ext uri="{FF2B5EF4-FFF2-40B4-BE49-F238E27FC236}">
                <a16:creationId xmlns:a16="http://schemas.microsoft.com/office/drawing/2014/main" id="{11745780-996A-93FA-1BF8-D0F3D7EB6E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8ADC9DD-91C2-49D2-B519-7A9879E4792F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36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BA9682DB-4B1B-A26A-D6A5-DD5A166879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228474" y="152400"/>
            <a:ext cx="9326437" cy="175264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dirty="0"/>
              <a:t>SOME CHALLENGING BUT DOABLE SOLUTIONS FOR HYPER-V'S USB AND AUDIO LIMITATIONS</a:t>
            </a:r>
            <a:endParaRPr lang="en-US" altLang="en-US" sz="3600" b="1" dirty="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820786A6-3B52-C4BA-CD7F-6E2691B0C2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318" y="1981238"/>
            <a:ext cx="9097845" cy="4267232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hlinkClick r:id="rId3"/>
              </a:rPr>
              <a:t>https://www.eltima.com/article/hyper-v-usb-passthrough/</a:t>
            </a:r>
            <a:endParaRPr lang="en-US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hlinkClick r:id="rId4"/>
              </a:rPr>
              <a:t>https://learn.microsoft.com/en-us/windows-server/virtualization/hyper-v/enhanced-session-mode</a:t>
            </a:r>
            <a:endParaRPr lang="en-US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chemeClr val="tx1"/>
                </a:solidFill>
                <a:hlinkClick r:id="rId5"/>
              </a:rPr>
              <a:t>https://woshub.com/how-to-connect-a-usb-drive-directly-to-a-hyper-v-vm/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9008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7D28-1F11-3EEA-DA27-82A0E847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>
            <a:extLst>
              <a:ext uri="{FF2B5EF4-FFF2-40B4-BE49-F238E27FC236}">
                <a16:creationId xmlns:a16="http://schemas.microsoft.com/office/drawing/2014/main" id="{A11A414F-F9E0-5B0E-06D6-DB169BD65F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8ADC9DD-91C2-49D2-B519-7A9879E4792F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37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5AF6198-38EE-A238-3871-76458BE537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76288"/>
            <a:ext cx="9021763" cy="9144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dirty="0"/>
              <a:t>DIFFERENCES IN VIRTUAL NETWORKS</a:t>
            </a:r>
            <a:endParaRPr lang="en-US" altLang="en-US" sz="3600" b="1" dirty="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6D252A1E-27CA-4E0D-509D-2E8A73E3B4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2916"/>
            <a:ext cx="9174163" cy="4495826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500" dirty="0">
                <a:solidFill>
                  <a:schemeClr val="tx1"/>
                </a:solidFill>
              </a:rPr>
              <a:t>"VMware Workstation Pro" provides you with 5 virtual routers so that you can connect to other computers and to the Internet in a variety of ways</a:t>
            </a:r>
          </a:p>
        </p:txBody>
      </p:sp>
    </p:spTree>
    <p:extLst>
      <p:ext uri="{BB962C8B-B14F-4D97-AF65-F5344CB8AC3E}">
        <p14:creationId xmlns:p14="http://schemas.microsoft.com/office/powerpoint/2010/main" val="36907162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7D28-1F11-3EEA-DA27-82A0E847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>
            <a:extLst>
              <a:ext uri="{FF2B5EF4-FFF2-40B4-BE49-F238E27FC236}">
                <a16:creationId xmlns:a16="http://schemas.microsoft.com/office/drawing/2014/main" id="{A11A414F-F9E0-5B0E-06D6-DB169BD65F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8ADC9DD-91C2-49D2-B519-7A9879E4792F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38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5AF6198-38EE-A238-3871-76458BE537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88"/>
            <a:ext cx="9097963" cy="1371564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dirty="0"/>
              <a:t>DIFFERENCES IN VIRTUAL NETWORKS  (continued)</a:t>
            </a:r>
            <a:endParaRPr lang="en-US" altLang="en-US" sz="3600" b="1" dirty="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6D252A1E-27CA-4E0D-509D-2E8A73E3B4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42"/>
            <a:ext cx="9174163" cy="4724276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500" dirty="0">
                <a:solidFill>
                  <a:schemeClr val="tx1"/>
                </a:solidFill>
              </a:rPr>
              <a:t>"VirtualBox" provides you with a default virtual router that is directly connected to the your Internet provider's gateway device.                                                    "VirtualBox" also provides you with a "VBOXSVR" virtual router that lets you connect a virtual machine to other computers in your local network.</a:t>
            </a:r>
          </a:p>
        </p:txBody>
      </p:sp>
    </p:spTree>
    <p:extLst>
      <p:ext uri="{BB962C8B-B14F-4D97-AF65-F5344CB8AC3E}">
        <p14:creationId xmlns:p14="http://schemas.microsoft.com/office/powerpoint/2010/main" val="15093274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7D28-1F11-3EEA-DA27-82A0E847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>
            <a:extLst>
              <a:ext uri="{FF2B5EF4-FFF2-40B4-BE49-F238E27FC236}">
                <a16:creationId xmlns:a16="http://schemas.microsoft.com/office/drawing/2014/main" id="{A11A414F-F9E0-5B0E-06D6-DB169BD65F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8ADC9DD-91C2-49D2-B519-7A9879E4792F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39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5AF6198-38EE-A238-3871-76458BE537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6758" y="381056"/>
            <a:ext cx="9021763" cy="9144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dirty="0"/>
              <a:t>DIFFERENCES IN VIRTUAL NETWORKS (continued)</a:t>
            </a:r>
            <a:endParaRPr lang="en-US" altLang="en-US" sz="3600" b="1" dirty="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6D252A1E-27CA-4E0D-509D-2E8A73E3B4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714" y="1676446"/>
            <a:ext cx="8945449" cy="4648078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500" dirty="0">
                <a:solidFill>
                  <a:schemeClr val="tx1"/>
                </a:solidFill>
              </a:rPr>
              <a:t>Hyper-V provides you with a virtual network switch hub device that connects each virtual machine to the host computer which then allows a virtual machine to access the Internet through the host computer.</a:t>
            </a:r>
          </a:p>
        </p:txBody>
      </p:sp>
    </p:spTree>
    <p:extLst>
      <p:ext uri="{BB962C8B-B14F-4D97-AF65-F5344CB8AC3E}">
        <p14:creationId xmlns:p14="http://schemas.microsoft.com/office/powerpoint/2010/main" val="15538986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6">
            <a:extLst>
              <a:ext uri="{FF2B5EF4-FFF2-40B4-BE49-F238E27FC236}">
                <a16:creationId xmlns:a16="http://schemas.microsoft.com/office/drawing/2014/main" id="{054A0590-E16E-41D5-ACF9-EBE69AF2CE9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8213A3-5CBC-40B7-A55E-1FBF0B6B4FEE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20508D99-AD49-4E01-A72C-13BA0BFBEBB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2423FF26-DED6-4007-A349-BA417B4A26C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516" y="914466"/>
            <a:ext cx="8991484" cy="541005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/>
              <a:t>INTRODUCTION TO THE THREE FREE PROGRAMS FOR CREATING "VIRTUAL MACHINES"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/>
              <a:t>DIFFERENCES IN HOST OPERATING SYSTEM REQUIREMENTS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>
            <a:extLst>
              <a:ext uri="{FF2B5EF4-FFF2-40B4-BE49-F238E27FC236}">
                <a16:creationId xmlns:a16="http://schemas.microsoft.com/office/drawing/2014/main" id="{519808E5-422C-4AE8-BF98-6A2B7419BD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92A5CCA-6E04-4039-ADDC-2CC3266AC8FA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40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3571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>
            <a:extLst>
              <a:ext uri="{FF2B5EF4-FFF2-40B4-BE49-F238E27FC236}">
                <a16:creationId xmlns:a16="http://schemas.microsoft.com/office/drawing/2014/main" id="{57D33143-3574-447C-83BE-DC8DBE5D60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795D95-A19C-456A-B811-A7C8BDFA2ACA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C500ADBE-2B10-472B-898D-039E8257C6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 (continued)</a:t>
            </a: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BC35D4DD-3FF9-44F7-9DE2-744A42952A4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318" y="688973"/>
            <a:ext cx="9067682" cy="5787947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400" dirty="0"/>
              <a:t>DIFFERENCES IN VIRTUAL GRAPHICS ADAPTERS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>
            <a:extLst>
              <a:ext uri="{FF2B5EF4-FFF2-40B4-BE49-F238E27FC236}">
                <a16:creationId xmlns:a16="http://schemas.microsoft.com/office/drawing/2014/main" id="{9790C251-0CFB-472D-96E6-3B3158C0E2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D6BEA0-523F-4713-AAB8-D4F31E785A97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AD0B7CE-DA68-4722-BAB0-AB5737029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55688"/>
            <a:ext cx="9144000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6000" b="1" baseline="0" dirty="0">
                <a:cs typeface="Times New Roman" panose="02020603050405020304" pitchFamily="18" charset="0"/>
              </a:rPr>
              <a:t>"INTRODUCTION TO THE THREE FREE PROGRAMS FOR CREATING                      "VIRTUAL MACHINES"</a:t>
            </a:r>
            <a:endParaRPr lang="en-US" altLang="en-US" sz="6000" baseline="0" dirty="0">
              <a:cs typeface="Times New Roman" panose="02020603050405020304" pitchFamily="18" charset="0"/>
            </a:endParaRP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BDF7530E-3E7A-4A6C-BAFF-00DC2AB93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EDBE6AA5-3840-44F9-88F4-9F04EDF93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4" name="Rectangle 5">
            <a:extLst>
              <a:ext uri="{FF2B5EF4-FFF2-40B4-BE49-F238E27FC236}">
                <a16:creationId xmlns:a16="http://schemas.microsoft.com/office/drawing/2014/main" id="{13E8101B-27D5-43A5-A941-84298CC18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5" name="Rectangle 6">
            <a:extLst>
              <a:ext uri="{FF2B5EF4-FFF2-40B4-BE49-F238E27FC236}">
                <a16:creationId xmlns:a16="http://schemas.microsoft.com/office/drawing/2014/main" id="{A4B203DF-252C-41F9-B441-8BDDC8998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6" name="Rectangle 7">
            <a:extLst>
              <a:ext uri="{FF2B5EF4-FFF2-40B4-BE49-F238E27FC236}">
                <a16:creationId xmlns:a16="http://schemas.microsoft.com/office/drawing/2014/main" id="{B0CEA14B-A7CD-463C-A726-5EAAAE9F6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>
                <a:cs typeface="Times New Roman" panose="02020603050405020304" pitchFamily="18" charset="0"/>
              </a:rPr>
              <a:t>          </a:t>
            </a:r>
            <a:endParaRPr lang="en-US" altLang="en-US" sz="2800" baseline="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2800" baseline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INTRODUCTION TO THE THREE FREE PROGRAMS FOR CREATING "VIRTUAL MACHINES"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46"/>
            <a:ext cx="9174163" cy="4876800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100" dirty="0"/>
              <a:t>Three free "virtual machine programs" are available for a real "Windows.." computer:                        </a:t>
            </a:r>
            <a:r>
              <a:rPr lang="en-US" altLang="en-US" sz="4100" b="1" dirty="0"/>
              <a:t>VMware Workstation Pro,                                VirtualBox,                                                  </a:t>
            </a:r>
            <a:r>
              <a:rPr lang="en-US" altLang="en-US" sz="4100" dirty="0"/>
              <a:t>and                                                  </a:t>
            </a:r>
            <a:r>
              <a:rPr lang="en-US" altLang="en-US" sz="4100" b="1" dirty="0"/>
              <a:t>Hyper-V (also known as "Desktop Hyper-V")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4912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100" dirty="0"/>
              <a:t>All of these three programs are now free for use by homes, organizations or businesses</a:t>
            </a:r>
          </a:p>
        </p:txBody>
      </p:sp>
    </p:spTree>
    <p:extLst>
      <p:ext uri="{BB962C8B-B14F-4D97-AF65-F5344CB8AC3E}">
        <p14:creationId xmlns:p14="http://schemas.microsoft.com/office/powerpoint/2010/main" val="3673816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>
            <a:extLst>
              <a:ext uri="{FF2B5EF4-FFF2-40B4-BE49-F238E27FC236}">
                <a16:creationId xmlns:a16="http://schemas.microsoft.com/office/drawing/2014/main" id="{79E5B541-4E03-45EF-BD0F-CFE796A5C2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C68B15-A716-4454-93C4-6CBC7123960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4FEC0F15-1DC7-47BC-AC6A-6F1CD0228C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INTRODUCTION TO THE THREE FREE PROGRAMS FOR CREATING "VIRTUAL MACHINES" (continued)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9CE1BD0-A1EE-4D03-8CAA-262339AB4F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4912"/>
            <a:ext cx="9174163" cy="4572008"/>
          </a:xfrm>
        </p:spPr>
        <p:txBody>
          <a:bodyPr/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4100" dirty="0"/>
              <a:t>However, the "Extension Pack" for "VirtualBox" is not free for businesses and organization !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altLang="en-US" sz="3500" dirty="0">
                <a:hlinkClick r:id="rId2"/>
              </a:rPr>
              <a:t>https://community.broadcom.com/vmware-cloud-foundation/discussion/how-i-can-purchase-a-vmware-workstation-pro-license-after-the-closer-of-cloudvista</a:t>
            </a:r>
            <a:endParaRPr lang="en-US" altLang="en-US" sz="3500" dirty="0"/>
          </a:p>
        </p:txBody>
      </p:sp>
    </p:spTree>
    <p:extLst>
      <p:ext uri="{BB962C8B-B14F-4D97-AF65-F5344CB8AC3E}">
        <p14:creationId xmlns:p14="http://schemas.microsoft.com/office/powerpoint/2010/main" val="84577974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2271</TotalTime>
  <Pages>0</Pages>
  <Words>1408</Words>
  <Characters>0</Characters>
  <Application>Microsoft Office PowerPoint</Application>
  <DocSecurity>0</DocSecurity>
  <PresentationFormat>On-screen Show (4:3)</PresentationFormat>
  <Lines>0</Lines>
  <Paragraphs>154</Paragraphs>
  <Slides>40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Courier New</vt:lpstr>
      <vt:lpstr>Times New Roman</vt:lpstr>
      <vt:lpstr>Default Design</vt:lpstr>
      <vt:lpstr>PowerPoint Presentation</vt:lpstr>
      <vt:lpstr>Web location for this presentation:</vt:lpstr>
      <vt:lpstr>SUMMARY</vt:lpstr>
      <vt:lpstr>TOPICS</vt:lpstr>
      <vt:lpstr>TOPICS (continued)</vt:lpstr>
      <vt:lpstr>PowerPoint Presentation</vt:lpstr>
      <vt:lpstr>INTRODUCTION TO THE THREE FREE PROGRAMS FOR CREATING "VIRTUAL MACHINES"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INTRODUCTION TO THE THREE FREE PROGRAMS FOR CREATING "VIRTUAL MACHINES" (continued)</vt:lpstr>
      <vt:lpstr>DIFFERENCES IN HOST OPERATING SYSTEM REQUIREMENTS</vt:lpstr>
      <vt:lpstr>DIFFERENCES IN HOST OPERATING SYSTEM REQUIREMENTS (continued)</vt:lpstr>
      <vt:lpstr>DIFFERENCES IN HOST OPERATING SYSTEM REQUIREMENTS (continued)</vt:lpstr>
      <vt:lpstr>PowerPoint Presentation</vt:lpstr>
      <vt:lpstr>DIFFERENCES IN  VIRTUAL GRAPHICS ADAPTERS</vt:lpstr>
      <vt:lpstr>DIFFERENCES IN VIRTUAL GRAPHICS ADAPTERS (continued)</vt:lpstr>
      <vt:lpstr>DIFFERENCES IN VIRTUAL GRAPHICS ADAPTERS (continued)</vt:lpstr>
      <vt:lpstr>DIFFERENCES IN VIRTUAL GRAPHICS ADAPTERS (continued)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DIFFERENCES IN USB SUPPORT</vt:lpstr>
      <vt:lpstr>DIFFERENCES IN USB SUPPORT (continued)</vt:lpstr>
      <vt:lpstr>DIFFERENCES IN SOUND SUPPORT</vt:lpstr>
      <vt:lpstr>DIFFERENCES IN SOUND SUPPORT (continued)</vt:lpstr>
      <vt:lpstr>SOME CHALLENGING BUT DOABLE SOLUTIONS FOR HYPER-V'S USB AND AUDIO LIMITATIONS</vt:lpstr>
      <vt:lpstr>DIFFERENCES IN VIRTUAL NETWORKS</vt:lpstr>
      <vt:lpstr>DIFFERENCES IN VIRTUAL NETWORKS  (continued)</vt:lpstr>
      <vt:lpstr>DIFFERENCES IN VIRTUAL NETWORKS (continued)</vt:lpstr>
      <vt:lpstr>PowerPoint Presentation</vt:lpstr>
    </vt:vector>
  </TitlesOfParts>
  <Manager/>
  <Company/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testuser</dc:creator>
  <cp:keywords/>
  <dc:description/>
  <cp:lastModifiedBy>Francis Chao</cp:lastModifiedBy>
  <cp:revision>308</cp:revision>
  <dcterms:created xsi:type="dcterms:W3CDTF">2013-09-28T23:22:13Z</dcterms:created>
  <dcterms:modified xsi:type="dcterms:W3CDTF">2026-08-09T16:44:34Z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1033-9.1.0.4246</vt:lpwstr>
  </property>
</Properties>
</file>