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2"/>
  </p:notesMasterIdLst>
  <p:sldIdLst>
    <p:sldId id="1598" r:id="rId2"/>
    <p:sldId id="625" r:id="rId3"/>
    <p:sldId id="257" r:id="rId4"/>
    <p:sldId id="1650" r:id="rId5"/>
    <p:sldId id="1794" r:id="rId6"/>
    <p:sldId id="1793" r:id="rId7"/>
    <p:sldId id="1802" r:id="rId8"/>
    <p:sldId id="1795" r:id="rId9"/>
    <p:sldId id="1803" r:id="rId10"/>
    <p:sldId id="1796" r:id="rId11"/>
    <p:sldId id="1797" r:id="rId12"/>
    <p:sldId id="1798" r:id="rId13"/>
    <p:sldId id="1722" r:id="rId14"/>
    <p:sldId id="1769" r:id="rId15"/>
    <p:sldId id="1763" r:id="rId16"/>
    <p:sldId id="1761" r:id="rId17"/>
    <p:sldId id="1800" r:id="rId18"/>
    <p:sldId id="1801" r:id="rId19"/>
    <p:sldId id="1764" r:id="rId20"/>
    <p:sldId id="1762" r:id="rId21"/>
    <p:sldId id="1783" r:id="rId22"/>
    <p:sldId id="1752" r:id="rId23"/>
    <p:sldId id="1799" r:id="rId24"/>
    <p:sldId id="1784" r:id="rId25"/>
    <p:sldId id="1759" r:id="rId26"/>
    <p:sldId id="1788" r:id="rId27"/>
    <p:sldId id="1774" r:id="rId28"/>
    <p:sldId id="1785" r:id="rId29"/>
    <p:sldId id="1786" r:id="rId30"/>
    <p:sldId id="1775" r:id="rId31"/>
    <p:sldId id="1789" r:id="rId32"/>
    <p:sldId id="1776" r:id="rId33"/>
    <p:sldId id="1773" r:id="rId34"/>
    <p:sldId id="1778" r:id="rId35"/>
    <p:sldId id="1781" r:id="rId36"/>
    <p:sldId id="1782" r:id="rId37"/>
    <p:sldId id="1779" r:id="rId38"/>
    <p:sldId id="1780" r:id="rId39"/>
    <p:sldId id="1777" r:id="rId40"/>
    <p:sldId id="1758" r:id="rId41"/>
    <p:sldId id="1767" r:id="rId42"/>
    <p:sldId id="1768" r:id="rId43"/>
    <p:sldId id="1766" r:id="rId44"/>
    <p:sldId id="1787" r:id="rId45"/>
    <p:sldId id="1770" r:id="rId46"/>
    <p:sldId id="1771" r:id="rId47"/>
    <p:sldId id="1772" r:id="rId48"/>
    <p:sldId id="1790" r:id="rId49"/>
    <p:sldId id="1792" r:id="rId50"/>
    <p:sldId id="1791" r:id="rId51"/>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4" autoAdjust="0"/>
    <p:restoredTop sz="94320" autoAdjust="0"/>
  </p:normalViewPr>
  <p:slideViewPr>
    <p:cSldViewPr>
      <p:cViewPr varScale="1">
        <p:scale>
          <a:sx n="45" d="100"/>
          <a:sy n="45" d="100"/>
        </p:scale>
        <p:origin x="1947" y="253"/>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758E366B-36AC-8BE0-D683-A6EBFF48E3C0}"/>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2">
            <a:extLst>
              <a:ext uri="{FF2B5EF4-FFF2-40B4-BE49-F238E27FC236}">
                <a16:creationId xmlns:a16="http://schemas.microsoft.com/office/drawing/2014/main" id="{3A1EF9E1-DE9D-9EEB-7EBE-4FAEAA9610F0}"/>
              </a:ext>
            </a:extLst>
          </p:cNvPr>
          <p:cNvSpPr>
            <a:spLocks noGrp="1" noChangeArrowheads="1"/>
          </p:cNvSpPr>
          <p:nvPr>
            <p:ph type="hdr"/>
          </p:nvPr>
        </p:nvSpPr>
        <p:spPr bwMode="auto">
          <a:xfrm>
            <a:off x="0"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1" name="Rectangle 3">
            <a:extLst>
              <a:ext uri="{FF2B5EF4-FFF2-40B4-BE49-F238E27FC236}">
                <a16:creationId xmlns:a16="http://schemas.microsoft.com/office/drawing/2014/main" id="{8C0522EF-7806-FEF3-D1D4-9461AFD6BFEB}"/>
              </a:ext>
            </a:extLst>
          </p:cNvPr>
          <p:cNvSpPr>
            <a:spLocks noGrp="1" noChangeArrowheads="1"/>
          </p:cNvSpPr>
          <p:nvPr>
            <p:ph type="dt"/>
          </p:nvPr>
        </p:nvSpPr>
        <p:spPr bwMode="auto">
          <a:xfrm>
            <a:off x="4143375"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algn="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3" name="Rectangle 4">
            <a:extLst>
              <a:ext uri="{FF2B5EF4-FFF2-40B4-BE49-F238E27FC236}">
                <a16:creationId xmlns:a16="http://schemas.microsoft.com/office/drawing/2014/main" id="{9DC899BC-251C-4AEC-AA79-39E9DFF09765}"/>
              </a:ext>
            </a:extLst>
          </p:cNvPr>
          <p:cNvSpPr>
            <a:spLocks noGrp="1" noRot="1" noChangeAspect="1" noChangeArrowheads="1"/>
          </p:cNvSpPr>
          <p:nvPr>
            <p:ph type="sldImg"/>
          </p:nvPr>
        </p:nvSpPr>
        <p:spPr bwMode="auto">
          <a:xfrm>
            <a:off x="1257300" y="720725"/>
            <a:ext cx="4799013" cy="35988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a:extLst>
              <a:ext uri="{FF2B5EF4-FFF2-40B4-BE49-F238E27FC236}">
                <a16:creationId xmlns:a16="http://schemas.microsoft.com/office/drawing/2014/main" id="{7754A128-4494-0010-A834-E14C43472DBA}"/>
              </a:ext>
            </a:extLst>
          </p:cNvPr>
          <p:cNvSpPr>
            <a:spLocks noGrp="1" noChangeArrowheads="1"/>
          </p:cNvSpPr>
          <p:nvPr>
            <p:ph type="body"/>
          </p:nvPr>
        </p:nvSpPr>
        <p:spPr bwMode="auto">
          <a:xfrm>
            <a:off x="731838" y="4560888"/>
            <a:ext cx="5849937" cy="4318000"/>
          </a:xfrm>
          <a:prstGeom prst="rect">
            <a:avLst/>
          </a:prstGeom>
          <a:noFill/>
          <a:ln>
            <a:noFill/>
          </a:ln>
          <a:effectLst/>
        </p:spPr>
        <p:txBody>
          <a:bodyPr vert="horz" wrap="square" lIns="95139" tIns="49472" rIns="95139" bIns="49472" numCol="1" anchor="t" anchorCtr="0" compatLnSpc="1">
            <a:prstTxWarp prst="textNoShape">
              <a:avLst/>
            </a:prstTxWarp>
          </a:bodyPr>
          <a:lstStyle/>
          <a:p>
            <a:pPr lvl="0"/>
            <a:endParaRPr lang="en-US" noProof="0"/>
          </a:p>
        </p:txBody>
      </p:sp>
      <p:sp>
        <p:nvSpPr>
          <p:cNvPr id="2054" name="Rectangle 6">
            <a:extLst>
              <a:ext uri="{FF2B5EF4-FFF2-40B4-BE49-F238E27FC236}">
                <a16:creationId xmlns:a16="http://schemas.microsoft.com/office/drawing/2014/main" id="{2100A880-531D-7583-B453-4706A02F4592}"/>
              </a:ext>
            </a:extLst>
          </p:cNvPr>
          <p:cNvSpPr>
            <a:spLocks noGrp="1" noChangeArrowheads="1"/>
          </p:cNvSpPr>
          <p:nvPr>
            <p:ph type="ftr"/>
          </p:nvPr>
        </p:nvSpPr>
        <p:spPr bwMode="auto">
          <a:xfrm>
            <a:off x="0"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5" name="Rectangle 7">
            <a:extLst>
              <a:ext uri="{FF2B5EF4-FFF2-40B4-BE49-F238E27FC236}">
                <a16:creationId xmlns:a16="http://schemas.microsoft.com/office/drawing/2014/main" id="{CA2E1A8F-747B-09A6-B6AA-BEAF45C95F9D}"/>
              </a:ext>
            </a:extLst>
          </p:cNvPr>
          <p:cNvSpPr>
            <a:spLocks noGrp="1" noChangeArrowheads="1"/>
          </p:cNvSpPr>
          <p:nvPr>
            <p:ph type="sldNum"/>
          </p:nvPr>
        </p:nvSpPr>
        <p:spPr bwMode="auto">
          <a:xfrm>
            <a:off x="4143375"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algn="r" defTabSz="482600" eaLnBrk="1" hangingPunct="1">
              <a:buSzPct val="10000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fld id="{DAE9F3AE-9ED3-475F-A30E-727515A75E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EFC7F007-E12C-A28A-6618-F083F9ED232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6DD5CA37-883E-47D0-9907-D2B9A508A1FF}" type="slidenum">
              <a:rPr lang="en-US" altLang="en-US" sz="1300" smtClean="0"/>
              <a:pPr>
                <a:spcBef>
                  <a:spcPct val="0"/>
                </a:spcBef>
                <a:buClrTx/>
                <a:buFontTx/>
                <a:buNone/>
              </a:pPr>
              <a:t>1</a:t>
            </a:fld>
            <a:endParaRPr lang="en-US" altLang="en-US" sz="1300"/>
          </a:p>
        </p:txBody>
      </p:sp>
      <p:sp>
        <p:nvSpPr>
          <p:cNvPr id="4099" name="Rectangle 2">
            <a:extLst>
              <a:ext uri="{FF2B5EF4-FFF2-40B4-BE49-F238E27FC236}">
                <a16:creationId xmlns:a16="http://schemas.microsoft.com/office/drawing/2014/main" id="{85E07B3C-8E58-412C-DFE3-C5B2902B88CF}"/>
              </a:ext>
            </a:extLst>
          </p:cNvPr>
          <p:cNvSpPr>
            <a:spLocks noGrp="1" noRot="1" noChangeAspect="1" noChangeArrowheads="1" noTextEdit="1"/>
          </p:cNvSpPr>
          <p:nvPr>
            <p:ph type="sldImg"/>
          </p:nvPr>
        </p:nvSpPr>
        <p:spPr>
          <a:xfrm>
            <a:off x="1257300" y="720725"/>
            <a:ext cx="4800600" cy="3600450"/>
          </a:xfrm>
          <a:ln/>
        </p:spPr>
      </p:sp>
      <p:sp>
        <p:nvSpPr>
          <p:cNvPr id="4100" name="Rectangle 3">
            <a:extLst>
              <a:ext uri="{FF2B5EF4-FFF2-40B4-BE49-F238E27FC236}">
                <a16:creationId xmlns:a16="http://schemas.microsoft.com/office/drawing/2014/main" id="{02929265-CDA6-0CAD-C396-D3785642C103}"/>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10</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25405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11</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320446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12</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297204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D0308FAF-DCBF-4FD1-A1D6-C7E63E649FB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5C615F96-AC4D-4797-A46C-DA6BCE140E37}" type="slidenum">
              <a:rPr lang="en-US" altLang="en-US" sz="1300" smtClean="0"/>
              <a:pPr>
                <a:spcBef>
                  <a:spcPct val="0"/>
                </a:spcBef>
                <a:buClrTx/>
                <a:buFontTx/>
                <a:buNone/>
              </a:pPr>
              <a:t>13</a:t>
            </a:fld>
            <a:endParaRPr lang="en-US" altLang="en-US" sz="1300"/>
          </a:p>
        </p:txBody>
      </p:sp>
      <p:sp>
        <p:nvSpPr>
          <p:cNvPr id="12291" name="Rectangle 1">
            <a:extLst>
              <a:ext uri="{FF2B5EF4-FFF2-40B4-BE49-F238E27FC236}">
                <a16:creationId xmlns:a16="http://schemas.microsoft.com/office/drawing/2014/main" id="{05DB70E0-E5E3-B7BD-5674-AB1E3F593CDA}"/>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a:extLst>
              <a:ext uri="{FF2B5EF4-FFF2-40B4-BE49-F238E27FC236}">
                <a16:creationId xmlns:a16="http://schemas.microsoft.com/office/drawing/2014/main" id="{C707C231-CCC6-7F7B-8AC6-21FCF61EC86A}"/>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D0308FAF-DCBF-4FD1-A1D6-C7E63E649FB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5C615F96-AC4D-4797-A46C-DA6BCE140E37}" type="slidenum">
              <a:rPr lang="en-US" altLang="en-US" sz="1300" smtClean="0"/>
              <a:pPr>
                <a:spcBef>
                  <a:spcPct val="0"/>
                </a:spcBef>
                <a:buClrTx/>
                <a:buFontTx/>
                <a:buNone/>
              </a:pPr>
              <a:t>14</a:t>
            </a:fld>
            <a:endParaRPr lang="en-US" altLang="en-US" sz="1300"/>
          </a:p>
        </p:txBody>
      </p:sp>
      <p:sp>
        <p:nvSpPr>
          <p:cNvPr id="12291" name="Rectangle 1">
            <a:extLst>
              <a:ext uri="{FF2B5EF4-FFF2-40B4-BE49-F238E27FC236}">
                <a16:creationId xmlns:a16="http://schemas.microsoft.com/office/drawing/2014/main" id="{05DB70E0-E5E3-B7BD-5674-AB1E3F593CDA}"/>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a:extLst>
              <a:ext uri="{FF2B5EF4-FFF2-40B4-BE49-F238E27FC236}">
                <a16:creationId xmlns:a16="http://schemas.microsoft.com/office/drawing/2014/main" id="{C707C231-CCC6-7F7B-8AC6-21FCF61EC86A}"/>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560763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15</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30621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16</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407197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17</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35940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18</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76698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19</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18580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C73DBDCB-5770-F0B9-E027-AD1C6CC1E98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9804A073-61F5-4DF3-A4CC-1E39CFEDC727}" type="slidenum">
              <a:rPr lang="en-US" altLang="en-US" sz="1300" smtClean="0"/>
              <a:pPr>
                <a:spcBef>
                  <a:spcPct val="0"/>
                </a:spcBef>
                <a:buClrTx/>
                <a:buFontTx/>
                <a:buNone/>
              </a:pPr>
              <a:t>2</a:t>
            </a:fld>
            <a:endParaRPr lang="en-US" altLang="en-US" sz="1300"/>
          </a:p>
        </p:txBody>
      </p:sp>
      <p:sp>
        <p:nvSpPr>
          <p:cNvPr id="6147" name="Rectangle 1">
            <a:extLst>
              <a:ext uri="{FF2B5EF4-FFF2-40B4-BE49-F238E27FC236}">
                <a16:creationId xmlns:a16="http://schemas.microsoft.com/office/drawing/2014/main" id="{E84C137C-CCCA-1220-319D-1622FDEBA5F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AE8CF8CB-0658-74AA-EF28-5D023E2CDFBF}"/>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20</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132505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21</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35673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22</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23</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62794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24</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83801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25</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90434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26</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122825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27</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775834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28</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86410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29</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88729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A97838E-B42D-BE40-6C96-FCD33CA0F6A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EE924E1E-8799-4AFC-ABE3-DA90557E6A02}" type="slidenum">
              <a:rPr lang="en-US" altLang="en-US" sz="1300" smtClean="0"/>
              <a:pPr>
                <a:spcBef>
                  <a:spcPct val="0"/>
                </a:spcBef>
                <a:buClrTx/>
                <a:buFontTx/>
                <a:buNone/>
              </a:pPr>
              <a:t>3</a:t>
            </a:fld>
            <a:endParaRPr lang="en-US" altLang="en-US" sz="1300"/>
          </a:p>
        </p:txBody>
      </p:sp>
      <p:sp>
        <p:nvSpPr>
          <p:cNvPr id="8195" name="Rectangle 1">
            <a:extLst>
              <a:ext uri="{FF2B5EF4-FFF2-40B4-BE49-F238E27FC236}">
                <a16:creationId xmlns:a16="http://schemas.microsoft.com/office/drawing/2014/main" id="{8F5878FF-D4B8-58A9-6CDD-23DD45E561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B6A6A82E-0803-1F91-3385-F669ACDD8B1E}"/>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30</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91363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31</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828420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32</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49589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33</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56461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34</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20801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FCB5A8B-9DD9-59BF-44EA-712A79001CAF}"/>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5CA132F4-D7C8-369C-B052-BA3E7BB203C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35</a:t>
            </a:fld>
            <a:endParaRPr lang="en-US" altLang="en-US" sz="1300"/>
          </a:p>
        </p:txBody>
      </p:sp>
      <p:sp>
        <p:nvSpPr>
          <p:cNvPr id="18435" name="Rectangle 1">
            <a:extLst>
              <a:ext uri="{FF2B5EF4-FFF2-40B4-BE49-F238E27FC236}">
                <a16:creationId xmlns:a16="http://schemas.microsoft.com/office/drawing/2014/main" id="{84FDD5CB-655F-F050-02F7-AA8205EA216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CBD11EF8-377F-5C82-F880-E158EF53A108}"/>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9380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FCB5A8B-9DD9-59BF-44EA-712A79001CAF}"/>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5CA132F4-D7C8-369C-B052-BA3E7BB203C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36</a:t>
            </a:fld>
            <a:endParaRPr lang="en-US" altLang="en-US" sz="1300"/>
          </a:p>
        </p:txBody>
      </p:sp>
      <p:sp>
        <p:nvSpPr>
          <p:cNvPr id="18435" name="Rectangle 1">
            <a:extLst>
              <a:ext uri="{FF2B5EF4-FFF2-40B4-BE49-F238E27FC236}">
                <a16:creationId xmlns:a16="http://schemas.microsoft.com/office/drawing/2014/main" id="{84FDD5CB-655F-F050-02F7-AA8205EA216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CBD11EF8-377F-5C82-F880-E158EF53A108}"/>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583590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37</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81909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C2B4CDC-7B20-1D74-89EB-D8784A90931C}"/>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F81351DF-E8AF-1AE5-0F8F-9091162D1B6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38</a:t>
            </a:fld>
            <a:endParaRPr lang="en-US" altLang="en-US" sz="1300"/>
          </a:p>
        </p:txBody>
      </p:sp>
      <p:sp>
        <p:nvSpPr>
          <p:cNvPr id="18435" name="Rectangle 1">
            <a:extLst>
              <a:ext uri="{FF2B5EF4-FFF2-40B4-BE49-F238E27FC236}">
                <a16:creationId xmlns:a16="http://schemas.microsoft.com/office/drawing/2014/main" id="{9FA36C92-44D9-0E7C-36BF-4765E29149F4}"/>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CD2626E2-C0E9-79F5-4A62-0A6C6686A95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76473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39</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009534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4</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D8E5A8C3-F5C2-C737-16D6-4CAEFBE003B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65E72ED3-CA1E-483B-A91F-EC26B4CE5801}" type="slidenum">
              <a:rPr lang="en-US" altLang="en-US" sz="1300" smtClean="0"/>
              <a:pPr>
                <a:spcBef>
                  <a:spcPct val="0"/>
                </a:spcBef>
                <a:buClrTx/>
                <a:buFontTx/>
                <a:buNone/>
              </a:pPr>
              <a:t>40</a:t>
            </a:fld>
            <a:endParaRPr lang="en-US" altLang="en-US" sz="1300"/>
          </a:p>
        </p:txBody>
      </p:sp>
      <p:sp>
        <p:nvSpPr>
          <p:cNvPr id="14339" name="Rectangle 1">
            <a:extLst>
              <a:ext uri="{FF2B5EF4-FFF2-40B4-BE49-F238E27FC236}">
                <a16:creationId xmlns:a16="http://schemas.microsoft.com/office/drawing/2014/main" id="{62143F2D-5B5A-88BC-A82C-7859F6D58DD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615EDD2D-6465-49D1-2DC0-838335C045F2}"/>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41</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272494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42</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226389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43</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7168454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44</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78830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45</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22720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46</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4574039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47</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805775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48</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20023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49</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34444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5</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5354253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50</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2546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6</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7</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50312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8</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42289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9</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67798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89EEE7C2-05C6-6C19-9CF6-37ED6860270E}"/>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12CB80E-6101-94D2-8A22-46A3CC10DB3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826A196-DD19-1070-5C23-85D5BA15BBB8}"/>
              </a:ext>
            </a:extLst>
          </p:cNvPr>
          <p:cNvSpPr>
            <a:spLocks noGrp="1" noChangeArrowheads="1"/>
          </p:cNvSpPr>
          <p:nvPr>
            <p:ph type="sldNum" idx="12"/>
          </p:nvPr>
        </p:nvSpPr>
        <p:spPr>
          <a:ln/>
        </p:spPr>
        <p:txBody>
          <a:bodyPr/>
          <a:lstStyle>
            <a:lvl1pPr>
              <a:defRPr/>
            </a:lvl1pPr>
          </a:lstStyle>
          <a:p>
            <a:pPr>
              <a:defRPr/>
            </a:pPr>
            <a:fld id="{AE796F43-9937-4B3E-9793-E3728B6B0F55}" type="slidenum">
              <a:rPr lang="en-US" altLang="en-US"/>
              <a:pPr>
                <a:defRPr/>
              </a:pPr>
              <a:t>‹#›</a:t>
            </a:fld>
            <a:endParaRPr lang="en-US" altLang="en-US"/>
          </a:p>
        </p:txBody>
      </p:sp>
    </p:spTree>
    <p:extLst>
      <p:ext uri="{BB962C8B-B14F-4D97-AF65-F5344CB8AC3E}">
        <p14:creationId xmlns:p14="http://schemas.microsoft.com/office/powerpoint/2010/main" val="315537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5DF944A-D133-AC81-0102-00AA2848C7BE}"/>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7EB66C1-F4F2-F4CC-59A8-948D2CAF095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3C503C-AC6E-460D-1670-F9D29C99657F}"/>
              </a:ext>
            </a:extLst>
          </p:cNvPr>
          <p:cNvSpPr>
            <a:spLocks noGrp="1" noChangeArrowheads="1"/>
          </p:cNvSpPr>
          <p:nvPr>
            <p:ph type="sldNum" idx="12"/>
          </p:nvPr>
        </p:nvSpPr>
        <p:spPr>
          <a:ln/>
        </p:spPr>
        <p:txBody>
          <a:bodyPr/>
          <a:lstStyle>
            <a:lvl1pPr>
              <a:defRPr/>
            </a:lvl1pPr>
          </a:lstStyle>
          <a:p>
            <a:pPr>
              <a:defRPr/>
            </a:pPr>
            <a:fld id="{C6804227-5ED9-4D2A-9CCE-152EB3862EFD}" type="slidenum">
              <a:rPr lang="en-US" altLang="en-US"/>
              <a:pPr>
                <a:defRPr/>
              </a:pPr>
              <a:t>‹#›</a:t>
            </a:fld>
            <a:endParaRPr lang="en-US" altLang="en-US"/>
          </a:p>
        </p:txBody>
      </p:sp>
    </p:spTree>
    <p:extLst>
      <p:ext uri="{BB962C8B-B14F-4D97-AF65-F5344CB8AC3E}">
        <p14:creationId xmlns:p14="http://schemas.microsoft.com/office/powerpoint/2010/main" val="280570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87F8C79-9C85-4D4E-217A-94259680210D}"/>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845C2098-60AD-CCE3-C54F-239C7348B135}"/>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12F221-7A5E-FD75-7BAC-A82634C80E47}"/>
              </a:ext>
            </a:extLst>
          </p:cNvPr>
          <p:cNvSpPr>
            <a:spLocks noGrp="1" noChangeArrowheads="1"/>
          </p:cNvSpPr>
          <p:nvPr>
            <p:ph type="sldNum" idx="12"/>
          </p:nvPr>
        </p:nvSpPr>
        <p:spPr>
          <a:ln/>
        </p:spPr>
        <p:txBody>
          <a:bodyPr/>
          <a:lstStyle>
            <a:lvl1pPr>
              <a:defRPr/>
            </a:lvl1pPr>
          </a:lstStyle>
          <a:p>
            <a:pPr>
              <a:defRPr/>
            </a:pPr>
            <a:fld id="{700358F2-4044-4426-BBD5-9FB391AB8213}" type="slidenum">
              <a:rPr lang="en-US" altLang="en-US"/>
              <a:pPr>
                <a:defRPr/>
              </a:pPr>
              <a:t>‹#›</a:t>
            </a:fld>
            <a:endParaRPr lang="en-US" altLang="en-US"/>
          </a:p>
        </p:txBody>
      </p:sp>
    </p:spTree>
    <p:extLst>
      <p:ext uri="{BB962C8B-B14F-4D97-AF65-F5344CB8AC3E}">
        <p14:creationId xmlns:p14="http://schemas.microsoft.com/office/powerpoint/2010/main" val="401651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39764456-A56B-2F7B-4745-157CBDD344C5}"/>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B5CF6352-3A8C-0D94-EE85-51A2CEB59475}"/>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3A7F62-9D6E-5A20-8346-A91FA3C20E0D}"/>
              </a:ext>
            </a:extLst>
          </p:cNvPr>
          <p:cNvSpPr>
            <a:spLocks noGrp="1" noChangeArrowheads="1"/>
          </p:cNvSpPr>
          <p:nvPr>
            <p:ph type="sldNum" idx="12"/>
          </p:nvPr>
        </p:nvSpPr>
        <p:spPr>
          <a:ln/>
        </p:spPr>
        <p:txBody>
          <a:bodyPr/>
          <a:lstStyle>
            <a:lvl1pPr>
              <a:defRPr/>
            </a:lvl1pPr>
          </a:lstStyle>
          <a:p>
            <a:pPr>
              <a:defRPr/>
            </a:pPr>
            <a:fld id="{24D2AE19-6893-4C0F-B576-1AC814F5E08E}" type="slidenum">
              <a:rPr lang="en-US" altLang="en-US"/>
              <a:pPr>
                <a:defRPr/>
              </a:pPr>
              <a:t>‹#›</a:t>
            </a:fld>
            <a:endParaRPr lang="en-US" altLang="en-US"/>
          </a:p>
        </p:txBody>
      </p:sp>
    </p:spTree>
    <p:extLst>
      <p:ext uri="{BB962C8B-B14F-4D97-AF65-F5344CB8AC3E}">
        <p14:creationId xmlns:p14="http://schemas.microsoft.com/office/powerpoint/2010/main" val="108438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D02E3F10-D3AA-6C28-7625-945F1EB34E79}"/>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2F0E49A1-87CA-BC00-10CC-7A6D322E01F8}"/>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6BC57BE-A078-D0AC-4094-172CB8247087}"/>
              </a:ext>
            </a:extLst>
          </p:cNvPr>
          <p:cNvSpPr>
            <a:spLocks noGrp="1" noChangeArrowheads="1"/>
          </p:cNvSpPr>
          <p:nvPr>
            <p:ph type="sldNum" idx="12"/>
          </p:nvPr>
        </p:nvSpPr>
        <p:spPr>
          <a:ln/>
        </p:spPr>
        <p:txBody>
          <a:bodyPr/>
          <a:lstStyle>
            <a:lvl1pPr>
              <a:defRPr/>
            </a:lvl1pPr>
          </a:lstStyle>
          <a:p>
            <a:pPr>
              <a:defRPr/>
            </a:pPr>
            <a:fld id="{35A71E13-2262-4FC4-B888-1BD1D3D87D22}" type="slidenum">
              <a:rPr lang="en-US" altLang="en-US"/>
              <a:pPr>
                <a:defRPr/>
              </a:pPr>
              <a:t>‹#›</a:t>
            </a:fld>
            <a:endParaRPr lang="en-US" altLang="en-US"/>
          </a:p>
        </p:txBody>
      </p:sp>
    </p:spTree>
    <p:extLst>
      <p:ext uri="{BB962C8B-B14F-4D97-AF65-F5344CB8AC3E}">
        <p14:creationId xmlns:p14="http://schemas.microsoft.com/office/powerpoint/2010/main" val="3869868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E28D719B-13CE-727B-4C5A-C53516584F41}"/>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14D0782-A30C-5387-4E42-922ED877ED3F}"/>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4C09E938-7830-3D22-B982-C5C76245CBB2}"/>
              </a:ext>
            </a:extLst>
          </p:cNvPr>
          <p:cNvSpPr>
            <a:spLocks noGrp="1" noChangeArrowheads="1"/>
          </p:cNvSpPr>
          <p:nvPr>
            <p:ph type="sldNum" idx="12"/>
          </p:nvPr>
        </p:nvSpPr>
        <p:spPr>
          <a:ln/>
        </p:spPr>
        <p:txBody>
          <a:bodyPr/>
          <a:lstStyle>
            <a:lvl1pPr>
              <a:defRPr/>
            </a:lvl1pPr>
          </a:lstStyle>
          <a:p>
            <a:pPr>
              <a:defRPr/>
            </a:pPr>
            <a:fld id="{9A372D3A-D67B-4539-8BA8-6C8B2775ED51}" type="slidenum">
              <a:rPr lang="en-US" altLang="en-US"/>
              <a:pPr>
                <a:defRPr/>
              </a:pPr>
              <a:t>‹#›</a:t>
            </a:fld>
            <a:endParaRPr lang="en-US" altLang="en-US"/>
          </a:p>
        </p:txBody>
      </p:sp>
    </p:spTree>
    <p:extLst>
      <p:ext uri="{BB962C8B-B14F-4D97-AF65-F5344CB8AC3E}">
        <p14:creationId xmlns:p14="http://schemas.microsoft.com/office/powerpoint/2010/main" val="238018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B1E6F456-1449-EDE0-00B7-CC963B987D3A}"/>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F02441A9-0FC3-2B5A-852F-556D9F96694D}"/>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4E4A5742-7EF3-3E9D-8734-B1E68A837BF0}"/>
              </a:ext>
            </a:extLst>
          </p:cNvPr>
          <p:cNvSpPr>
            <a:spLocks noGrp="1" noChangeArrowheads="1"/>
          </p:cNvSpPr>
          <p:nvPr>
            <p:ph type="sldNum" idx="12"/>
          </p:nvPr>
        </p:nvSpPr>
        <p:spPr>
          <a:ln/>
        </p:spPr>
        <p:txBody>
          <a:bodyPr/>
          <a:lstStyle>
            <a:lvl1pPr>
              <a:defRPr/>
            </a:lvl1pPr>
          </a:lstStyle>
          <a:p>
            <a:pPr>
              <a:defRPr/>
            </a:pPr>
            <a:fld id="{695242D7-5B70-4354-970F-7DE7DFC92A29}" type="slidenum">
              <a:rPr lang="en-US" altLang="en-US"/>
              <a:pPr>
                <a:defRPr/>
              </a:pPr>
              <a:t>‹#›</a:t>
            </a:fld>
            <a:endParaRPr lang="en-US" altLang="en-US"/>
          </a:p>
        </p:txBody>
      </p:sp>
    </p:spTree>
    <p:extLst>
      <p:ext uri="{BB962C8B-B14F-4D97-AF65-F5344CB8AC3E}">
        <p14:creationId xmlns:p14="http://schemas.microsoft.com/office/powerpoint/2010/main" val="323215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59E2242-45CC-59B5-D2BF-B76786E8386A}"/>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1DBE7461-4AFE-B2DE-0E55-6E40AA2E904A}"/>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113C483-3166-4312-89ED-0136D61133D0}"/>
              </a:ext>
            </a:extLst>
          </p:cNvPr>
          <p:cNvSpPr>
            <a:spLocks noGrp="1" noChangeArrowheads="1"/>
          </p:cNvSpPr>
          <p:nvPr>
            <p:ph type="sldNum" idx="12"/>
          </p:nvPr>
        </p:nvSpPr>
        <p:spPr>
          <a:ln/>
        </p:spPr>
        <p:txBody>
          <a:bodyPr/>
          <a:lstStyle>
            <a:lvl1pPr>
              <a:defRPr/>
            </a:lvl1pPr>
          </a:lstStyle>
          <a:p>
            <a:pPr>
              <a:defRPr/>
            </a:pPr>
            <a:fld id="{0C0FEDD3-8F60-451F-B025-FCAFF1C44D8A}" type="slidenum">
              <a:rPr lang="en-US" altLang="en-US"/>
              <a:pPr>
                <a:defRPr/>
              </a:pPr>
              <a:t>‹#›</a:t>
            </a:fld>
            <a:endParaRPr lang="en-US" altLang="en-US"/>
          </a:p>
        </p:txBody>
      </p:sp>
    </p:spTree>
    <p:extLst>
      <p:ext uri="{BB962C8B-B14F-4D97-AF65-F5344CB8AC3E}">
        <p14:creationId xmlns:p14="http://schemas.microsoft.com/office/powerpoint/2010/main" val="157461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A9B43FFD-585F-742A-573E-50B81E422AF3}"/>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70CBEA1-6CF3-514C-3D98-73B8BB7FB503}"/>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D9716FC-E79F-C230-2301-4009F630D729}"/>
              </a:ext>
            </a:extLst>
          </p:cNvPr>
          <p:cNvSpPr>
            <a:spLocks noGrp="1" noChangeArrowheads="1"/>
          </p:cNvSpPr>
          <p:nvPr>
            <p:ph type="sldNum" idx="12"/>
          </p:nvPr>
        </p:nvSpPr>
        <p:spPr>
          <a:ln/>
        </p:spPr>
        <p:txBody>
          <a:bodyPr/>
          <a:lstStyle>
            <a:lvl1pPr>
              <a:defRPr/>
            </a:lvl1pPr>
          </a:lstStyle>
          <a:p>
            <a:pPr>
              <a:defRPr/>
            </a:pPr>
            <a:fld id="{85C289C5-744A-44EA-B6A1-1CED1CB1A16E}" type="slidenum">
              <a:rPr lang="en-US" altLang="en-US"/>
              <a:pPr>
                <a:defRPr/>
              </a:pPr>
              <a:t>‹#›</a:t>
            </a:fld>
            <a:endParaRPr lang="en-US" altLang="en-US"/>
          </a:p>
        </p:txBody>
      </p:sp>
    </p:spTree>
    <p:extLst>
      <p:ext uri="{BB962C8B-B14F-4D97-AF65-F5344CB8AC3E}">
        <p14:creationId xmlns:p14="http://schemas.microsoft.com/office/powerpoint/2010/main" val="142635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9F7AB1A0-F725-A90D-BD53-4AE3A822122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E8E175AE-9D19-09F2-AFA9-8C62AE648AB6}"/>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6C76F93-F1C6-1AD3-5915-DFE8E7EABBA3}"/>
              </a:ext>
            </a:extLst>
          </p:cNvPr>
          <p:cNvSpPr>
            <a:spLocks noGrp="1" noChangeArrowheads="1"/>
          </p:cNvSpPr>
          <p:nvPr>
            <p:ph type="sldNum" idx="12"/>
          </p:nvPr>
        </p:nvSpPr>
        <p:spPr>
          <a:ln/>
        </p:spPr>
        <p:txBody>
          <a:bodyPr/>
          <a:lstStyle>
            <a:lvl1pPr>
              <a:defRPr/>
            </a:lvl1pPr>
          </a:lstStyle>
          <a:p>
            <a:pPr>
              <a:defRPr/>
            </a:pPr>
            <a:fld id="{B450A8C2-32A2-44A2-87E9-D71690ADF3E2}" type="slidenum">
              <a:rPr lang="en-US" altLang="en-US"/>
              <a:pPr>
                <a:defRPr/>
              </a:pPr>
              <a:t>‹#›</a:t>
            </a:fld>
            <a:endParaRPr lang="en-US" altLang="en-US"/>
          </a:p>
        </p:txBody>
      </p:sp>
    </p:spTree>
    <p:extLst>
      <p:ext uri="{BB962C8B-B14F-4D97-AF65-F5344CB8AC3E}">
        <p14:creationId xmlns:p14="http://schemas.microsoft.com/office/powerpoint/2010/main" val="327258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F8BC77CE-8103-A3AC-F7CD-1D51B3633633}"/>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BFDFC534-ED04-982B-186C-E744FF90046B}"/>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C9AEC7C4-302D-0C81-FB0F-B044C54371F6}"/>
              </a:ext>
            </a:extLst>
          </p:cNvPr>
          <p:cNvSpPr>
            <a:spLocks noGrp="1" noChangeArrowheads="1"/>
          </p:cNvSpPr>
          <p:nvPr>
            <p:ph type="sldNum" idx="12"/>
          </p:nvPr>
        </p:nvSpPr>
        <p:spPr>
          <a:ln/>
        </p:spPr>
        <p:txBody>
          <a:bodyPr/>
          <a:lstStyle>
            <a:lvl1pPr>
              <a:defRPr/>
            </a:lvl1pPr>
          </a:lstStyle>
          <a:p>
            <a:pPr>
              <a:defRPr/>
            </a:pPr>
            <a:fld id="{DF2A97CC-2EB3-44DE-870D-3068059A5658}" type="slidenum">
              <a:rPr lang="en-US" altLang="en-US"/>
              <a:pPr>
                <a:defRPr/>
              </a:pPr>
              <a:t>‹#›</a:t>
            </a:fld>
            <a:endParaRPr lang="en-US" altLang="en-US"/>
          </a:p>
        </p:txBody>
      </p:sp>
    </p:spTree>
    <p:extLst>
      <p:ext uri="{BB962C8B-B14F-4D97-AF65-F5344CB8AC3E}">
        <p14:creationId xmlns:p14="http://schemas.microsoft.com/office/powerpoint/2010/main" val="305866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0D61BC4B-60AD-9C1A-302D-D76223E36C4E}"/>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5B727DD6-82F7-37AB-66B8-4726F2CBD987}"/>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F7DDD7-5080-EAF8-913F-88120AF32228}"/>
              </a:ext>
            </a:extLst>
          </p:cNvPr>
          <p:cNvSpPr>
            <a:spLocks noGrp="1" noChangeArrowheads="1"/>
          </p:cNvSpPr>
          <p:nvPr>
            <p:ph type="sldNum" idx="12"/>
          </p:nvPr>
        </p:nvSpPr>
        <p:spPr>
          <a:ln/>
        </p:spPr>
        <p:txBody>
          <a:bodyPr/>
          <a:lstStyle>
            <a:lvl1pPr>
              <a:defRPr/>
            </a:lvl1pPr>
          </a:lstStyle>
          <a:p>
            <a:pPr>
              <a:defRPr/>
            </a:pPr>
            <a:fld id="{FB64ECBE-DCCB-4E5D-A0B9-E5A8333F3E61}" type="slidenum">
              <a:rPr lang="en-US" altLang="en-US"/>
              <a:pPr>
                <a:defRPr/>
              </a:pPr>
              <a:t>‹#›</a:t>
            </a:fld>
            <a:endParaRPr lang="en-US" altLang="en-US"/>
          </a:p>
        </p:txBody>
      </p:sp>
    </p:spTree>
    <p:extLst>
      <p:ext uri="{BB962C8B-B14F-4D97-AF65-F5344CB8AC3E}">
        <p14:creationId xmlns:p14="http://schemas.microsoft.com/office/powerpoint/2010/main" val="406582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48D2D1A-8453-7480-38DD-0C8D5DA00ADD}"/>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59C6E5C2-CE30-AF47-20E1-48CE0B814BEB}"/>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C36B4A1-511C-F15E-BDD3-89D5C2AD6188}"/>
              </a:ext>
            </a:extLst>
          </p:cNvPr>
          <p:cNvSpPr>
            <a:spLocks noGrp="1" noChangeArrowheads="1"/>
          </p:cNvSpPr>
          <p:nvPr>
            <p:ph type="sldNum" idx="12"/>
          </p:nvPr>
        </p:nvSpPr>
        <p:spPr>
          <a:ln/>
        </p:spPr>
        <p:txBody>
          <a:bodyPr/>
          <a:lstStyle>
            <a:lvl1pPr>
              <a:defRPr/>
            </a:lvl1pPr>
          </a:lstStyle>
          <a:p>
            <a:pPr>
              <a:defRPr/>
            </a:pPr>
            <a:fld id="{2BF3ACCA-D0B9-4588-8494-B4911B15CDB2}" type="slidenum">
              <a:rPr lang="en-US" altLang="en-US"/>
              <a:pPr>
                <a:defRPr/>
              </a:pPr>
              <a:t>‹#›</a:t>
            </a:fld>
            <a:endParaRPr lang="en-US" altLang="en-US"/>
          </a:p>
        </p:txBody>
      </p:sp>
    </p:spTree>
    <p:extLst>
      <p:ext uri="{BB962C8B-B14F-4D97-AF65-F5344CB8AC3E}">
        <p14:creationId xmlns:p14="http://schemas.microsoft.com/office/powerpoint/2010/main" val="226843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4D4F1708-E3AE-693E-D4BD-34B948D5A7B8}"/>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E2F93F6-5117-63D2-EF7D-350F3800114F}"/>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A39A214-C6C4-1D8E-04C6-570DC5670E3B}"/>
              </a:ext>
            </a:extLst>
          </p:cNvPr>
          <p:cNvSpPr>
            <a:spLocks noGrp="1" noChangeArrowheads="1"/>
          </p:cNvSpPr>
          <p:nvPr>
            <p:ph type="sldNum" idx="12"/>
          </p:nvPr>
        </p:nvSpPr>
        <p:spPr>
          <a:ln/>
        </p:spPr>
        <p:txBody>
          <a:bodyPr/>
          <a:lstStyle>
            <a:lvl1pPr>
              <a:defRPr/>
            </a:lvl1pPr>
          </a:lstStyle>
          <a:p>
            <a:pPr>
              <a:defRPr/>
            </a:pPr>
            <a:fld id="{48D0A619-868E-4DA0-AABF-6CDFE2BBBFB6}" type="slidenum">
              <a:rPr lang="en-US" altLang="en-US"/>
              <a:pPr>
                <a:defRPr/>
              </a:pPr>
              <a:t>‹#›</a:t>
            </a:fld>
            <a:endParaRPr lang="en-US" altLang="en-US"/>
          </a:p>
        </p:txBody>
      </p:sp>
    </p:spTree>
    <p:extLst>
      <p:ext uri="{BB962C8B-B14F-4D97-AF65-F5344CB8AC3E}">
        <p14:creationId xmlns:p14="http://schemas.microsoft.com/office/powerpoint/2010/main" val="201787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24CD4FE8-E4A1-12EB-6E1D-AEDC51430FB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ADBA9B99-C7BF-92B7-6FF4-F8C20626F0E5}"/>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C6DAA89-BDA3-CB97-6958-6CC0E4309D3D}"/>
              </a:ext>
            </a:extLst>
          </p:cNvPr>
          <p:cNvSpPr>
            <a:spLocks noGrp="1" noChangeArrowheads="1"/>
          </p:cNvSpPr>
          <p:nvPr>
            <p:ph type="sldNum" idx="12"/>
          </p:nvPr>
        </p:nvSpPr>
        <p:spPr>
          <a:ln/>
        </p:spPr>
        <p:txBody>
          <a:bodyPr/>
          <a:lstStyle>
            <a:lvl1pPr>
              <a:defRPr/>
            </a:lvl1pPr>
          </a:lstStyle>
          <a:p>
            <a:pPr>
              <a:defRPr/>
            </a:pPr>
            <a:fld id="{6F8D1AEC-B8FA-4AEE-8AD1-DBA270F026E3}" type="slidenum">
              <a:rPr lang="en-US" altLang="en-US"/>
              <a:pPr>
                <a:defRPr/>
              </a:pPr>
              <a:t>‹#›</a:t>
            </a:fld>
            <a:endParaRPr lang="en-US" altLang="en-US"/>
          </a:p>
        </p:txBody>
      </p:sp>
    </p:spTree>
    <p:extLst>
      <p:ext uri="{BB962C8B-B14F-4D97-AF65-F5344CB8AC3E}">
        <p14:creationId xmlns:p14="http://schemas.microsoft.com/office/powerpoint/2010/main" val="3311399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FF7D8D2A-B3FF-B617-5CFF-E0444251270A}"/>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8AEE27CF-469F-16D8-0268-F80861EB84F1}"/>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892F0EC4-325E-BDFA-CA60-D746850040E5}"/>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FC63E327-EF0A-AC33-50D1-3E2897DBB9A4}"/>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3159CFC0-8036-8F34-6FD2-F2BFE0FF8EB5}"/>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fld id="{62DFBAEC-1F5D-4E64-9E2A-BDDF16C014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aztcs.org/"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hyperlink" Target="http://apcug.org/"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www.amazon.com/Comtrend-2000Mbps-Powerline-Ethernet-PG-9182AC/dp/B07Z5R3N1M/"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as%20explained%20at"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as%20explained%20at"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s://aztcs.apcug.org/meeting_notes/winhardsig/networks/Ethernet/Ethernet.pdf"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hyperlink" Target="https://aztcs.apcug.org/meeting_notes/winhardsig/networks/Ethernet/Ethernet.pptx"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aztcs.apcug.org/meeting_notes/winhardsig/networks/Ethernet/Cat7-6-5-installation.pdf"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hyperlink" Target="https://aztcs.apcug.org/meeting_notes/winhardsig/networks/Ethernet/Cat7-6-5-installation.pptx"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aztcs.apcug.org/meeting_notes/winhardsig/networks/Ethernet/Cat8-installation.pdf"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hyperlink" Target="https://aztcs.apcug.org/meeting_notes/winhardsig/networks/Ethernet/Cat8-installation.pptx"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amazon.com/Hitron-Adapter-Ethernet-Enhanced-Streaming/dp/B0C47MJT83/"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s://www.amazon.com/dp/B0DT1NYBMJ?ref_=ppx_hzsearch_conn_dt_b_fed_asin_title_6" TargetMode="External"/><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https://www.amazon.com/dp/B0D5YR7HKF?ref_=ppx_hzsearch_conn_dt_b_fed_asin_title_3" TargetMode="External"/><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s://www.amazon.com/dp/B0DMBXDY75?ref_=ppx_hzsearch_conn_dt_b_fed_asin_title_1&amp;th=1" TargetMode="External"/><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s://www.amazon.com/dp/B0DHWCQ3FP" TargetMode="External"/><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a:extLst>
              <a:ext uri="{FF2B5EF4-FFF2-40B4-BE49-F238E27FC236}">
                <a16:creationId xmlns:a16="http://schemas.microsoft.com/office/drawing/2014/main" id="{496D02BD-577C-B7BD-BE3D-0216FAA9BBA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AAE01D7-7B9B-4000-8609-D9A050D8E378}" type="slidenum">
              <a:rPr lang="en-US" altLang="en-US" sz="2400" smtClean="0">
                <a:latin typeface="Times New Roman" panose="02020603050405020304" pitchFamily="18" charset="0"/>
              </a:rPr>
              <a:pPr>
                <a:spcBef>
                  <a:spcPct val="0"/>
                </a:spcBef>
                <a:buClrTx/>
                <a:buFontTx/>
                <a:buNone/>
              </a:pPr>
              <a:t>1</a:t>
            </a:fld>
            <a:endParaRPr lang="en-US" altLang="en-US" sz="2400">
              <a:latin typeface="Times New Roman" panose="02020603050405020304" pitchFamily="18" charset="0"/>
            </a:endParaRPr>
          </a:p>
        </p:txBody>
      </p:sp>
      <p:sp>
        <p:nvSpPr>
          <p:cNvPr id="3075" name="Rectangle 2">
            <a:extLst>
              <a:ext uri="{FF2B5EF4-FFF2-40B4-BE49-F238E27FC236}">
                <a16:creationId xmlns:a16="http://schemas.microsoft.com/office/drawing/2014/main" id="{20629CF3-ACCF-2F68-A46E-32F22CC36343}"/>
              </a:ext>
            </a:extLst>
          </p:cNvPr>
          <p:cNvSpPr>
            <a:spLocks noChangeArrowheads="1"/>
          </p:cNvSpPr>
          <p:nvPr/>
        </p:nvSpPr>
        <p:spPr bwMode="auto">
          <a:xfrm>
            <a:off x="152400" y="1066800"/>
            <a:ext cx="8915400" cy="925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5400" baseline="0" dirty="0">
                <a:cs typeface="Times New Roman" panose="02020603050405020304" pitchFamily="18" charset="0"/>
              </a:rPr>
              <a:t>2: Wi-Fi Extenders</a:t>
            </a:r>
          </a:p>
        </p:txBody>
      </p:sp>
      <p:sp>
        <p:nvSpPr>
          <p:cNvPr id="3076" name="Rectangle 3">
            <a:extLst>
              <a:ext uri="{FF2B5EF4-FFF2-40B4-BE49-F238E27FC236}">
                <a16:creationId xmlns:a16="http://schemas.microsoft.com/office/drawing/2014/main" id="{48D88939-12BD-5950-2B18-022FD87499C8}"/>
              </a:ext>
            </a:extLst>
          </p:cNvPr>
          <p:cNvSpPr>
            <a:spLocks noChangeArrowheads="1"/>
          </p:cNvSpPr>
          <p:nvPr/>
        </p:nvSpPr>
        <p:spPr bwMode="auto">
          <a:xfrm>
            <a:off x="574675" y="-858838"/>
            <a:ext cx="3289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Rectangle 4">
            <a:extLst>
              <a:ext uri="{FF2B5EF4-FFF2-40B4-BE49-F238E27FC236}">
                <a16:creationId xmlns:a16="http://schemas.microsoft.com/office/drawing/2014/main" id="{7C65CB21-493D-F119-8658-5EF8200D48E0}"/>
              </a:ext>
            </a:extLst>
          </p:cNvPr>
          <p:cNvSpPr>
            <a:spLocks noChangeArrowheads="1"/>
          </p:cNvSpPr>
          <p:nvPr/>
        </p:nvSpPr>
        <p:spPr bwMode="auto">
          <a:xfrm>
            <a:off x="574675" y="-858838"/>
            <a:ext cx="3556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Rectangle 5">
            <a:extLst>
              <a:ext uri="{FF2B5EF4-FFF2-40B4-BE49-F238E27FC236}">
                <a16:creationId xmlns:a16="http://schemas.microsoft.com/office/drawing/2014/main" id="{4663B7BF-4EB9-D2E6-AAFF-1421F09869E6}"/>
              </a:ext>
            </a:extLst>
          </p:cNvPr>
          <p:cNvSpPr>
            <a:spLocks noChangeArrowheads="1"/>
          </p:cNvSpPr>
          <p:nvPr/>
        </p:nvSpPr>
        <p:spPr bwMode="auto">
          <a:xfrm>
            <a:off x="574675" y="-858838"/>
            <a:ext cx="6845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Rectangle 6">
            <a:extLst>
              <a:ext uri="{FF2B5EF4-FFF2-40B4-BE49-F238E27FC236}">
                <a16:creationId xmlns:a16="http://schemas.microsoft.com/office/drawing/2014/main" id="{0BF8989B-49C7-BADC-E2E3-5EEA8A8D3644}"/>
              </a:ext>
            </a:extLst>
          </p:cNvPr>
          <p:cNvSpPr>
            <a:spLocks noChangeArrowheads="1"/>
          </p:cNvSpPr>
          <p:nvPr/>
        </p:nvSpPr>
        <p:spPr bwMode="auto">
          <a:xfrm>
            <a:off x="3887788" y="-1089025"/>
            <a:ext cx="219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200" baseline="0">
                <a:latin typeface="Times New Roman" panose="02020603050405020304" pitchFamily="18" charset="0"/>
                <a:cs typeface="Times New Roman" panose="02020603050405020304" pitchFamily="18" charset="0"/>
              </a:rPr>
              <a:t> </a:t>
            </a:r>
          </a:p>
          <a:p>
            <a:pPr>
              <a:spcBef>
                <a:spcPct val="0"/>
              </a:spcBef>
              <a:buClrTx/>
              <a:buFontTx/>
              <a:buNone/>
            </a:pPr>
            <a:endParaRPr lang="en-US" altLang="en-US" sz="1200" baseline="0">
              <a:latin typeface="Times New Roman" panose="02020603050405020304" pitchFamily="18" charset="0"/>
              <a:cs typeface="Times New Roman" panose="02020603050405020304" pitchFamily="18" charset="0"/>
            </a:endParaRPr>
          </a:p>
        </p:txBody>
      </p:sp>
      <p:sp>
        <p:nvSpPr>
          <p:cNvPr id="3080" name="Rectangle 7">
            <a:extLst>
              <a:ext uri="{FF2B5EF4-FFF2-40B4-BE49-F238E27FC236}">
                <a16:creationId xmlns:a16="http://schemas.microsoft.com/office/drawing/2014/main" id="{D1762968-1367-018A-E135-FCE3A08D56C6}"/>
              </a:ext>
            </a:extLst>
          </p:cNvPr>
          <p:cNvSpPr>
            <a:spLocks noChangeArrowheads="1"/>
          </p:cNvSpPr>
          <p:nvPr/>
        </p:nvSpPr>
        <p:spPr bwMode="auto">
          <a:xfrm>
            <a:off x="3276600" y="2589213"/>
            <a:ext cx="358140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3600" baseline="0">
                <a:cs typeface="Times New Roman" panose="02020603050405020304" pitchFamily="18" charset="0"/>
              </a:rPr>
              <a:t>          </a:t>
            </a:r>
            <a:endParaRPr lang="en-US" altLang="en-US" sz="2800" baseline="0">
              <a:cs typeface="Times New Roman" panose="02020603050405020304" pitchFamily="18" charset="0"/>
            </a:endParaRPr>
          </a:p>
          <a:p>
            <a:pPr algn="ctr">
              <a:spcBef>
                <a:spcPct val="0"/>
              </a:spcBef>
              <a:buClrTx/>
              <a:buFontTx/>
              <a:buNone/>
            </a:pPr>
            <a:endParaRPr lang="en-US" altLang="en-US" sz="2800" baseline="0">
              <a:cs typeface="Times New Roman" panose="02020603050405020304" pitchFamily="18" charset="0"/>
            </a:endParaRPr>
          </a:p>
        </p:txBody>
      </p:sp>
      <p:pic>
        <p:nvPicPr>
          <p:cNvPr id="3081" name="Picture 8">
            <a:hlinkClick r:id="rId3"/>
            <a:extLst>
              <a:ext uri="{FF2B5EF4-FFF2-40B4-BE49-F238E27FC236}">
                <a16:creationId xmlns:a16="http://schemas.microsoft.com/office/drawing/2014/main" id="{1321E0AE-7860-88AB-6763-359BB1542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729" y="5261335"/>
            <a:ext cx="3095625" cy="1027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2" name="TextBox 1">
            <a:extLst>
              <a:ext uri="{FF2B5EF4-FFF2-40B4-BE49-F238E27FC236}">
                <a16:creationId xmlns:a16="http://schemas.microsoft.com/office/drawing/2014/main" id="{9B9FDD1F-5A81-7C20-751E-8FDA245CF81F}"/>
              </a:ext>
            </a:extLst>
          </p:cNvPr>
          <p:cNvSpPr txBox="1">
            <a:spLocks noChangeArrowheads="1"/>
          </p:cNvSpPr>
          <p:nvPr/>
        </p:nvSpPr>
        <p:spPr bwMode="auto">
          <a:xfrm>
            <a:off x="6553200" y="6400800"/>
            <a:ext cx="609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 </a:t>
            </a:r>
          </a:p>
        </p:txBody>
      </p:sp>
      <p:pic>
        <p:nvPicPr>
          <p:cNvPr id="3083" name="Picture 2">
            <a:hlinkClick r:id="rId5"/>
            <a:extLst>
              <a:ext uri="{FF2B5EF4-FFF2-40B4-BE49-F238E27FC236}">
                <a16:creationId xmlns:a16="http://schemas.microsoft.com/office/drawing/2014/main" id="{DA234E73-8014-8907-12B6-92777D91B5D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4779963"/>
            <a:ext cx="23241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7">
            <a:extLst>
              <a:ext uri="{FF2B5EF4-FFF2-40B4-BE49-F238E27FC236}">
                <a16:creationId xmlns:a16="http://schemas.microsoft.com/office/drawing/2014/main" id="{2D4F1830-049F-CB3D-6715-FCAA995BD1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 b="36470"/>
          <a:stretch>
            <a:fillRect/>
          </a:stretch>
        </p:blipFill>
        <p:spPr bwMode="auto">
          <a:xfrm>
            <a:off x="1143000" y="2362200"/>
            <a:ext cx="6479484" cy="169190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blue and red text on a black background&#10;&#10;AI-generated content may be incorrect.">
            <a:extLst>
              <a:ext uri="{FF2B5EF4-FFF2-40B4-BE49-F238E27FC236}">
                <a16:creationId xmlns:a16="http://schemas.microsoft.com/office/drawing/2014/main" id="{334A5928-68B5-3200-E60B-A15FD67D8A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 y="4527846"/>
            <a:ext cx="1713321" cy="219204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10</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3048000"/>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6" name="TextBox 5">
            <a:extLst>
              <a:ext uri="{FF2B5EF4-FFF2-40B4-BE49-F238E27FC236}">
                <a16:creationId xmlns:a16="http://schemas.microsoft.com/office/drawing/2014/main" id="{0FAE09A1-3F7E-A192-9B8A-3E6F0116F724}"/>
              </a:ext>
            </a:extLst>
          </p:cNvPr>
          <p:cNvSpPr txBox="1"/>
          <p:nvPr/>
        </p:nvSpPr>
        <p:spPr>
          <a:xfrm>
            <a:off x="685800" y="6019800"/>
            <a:ext cx="7924800" cy="502702"/>
          </a:xfrm>
          <a:prstGeom prst="rect">
            <a:avLst/>
          </a:prstGeom>
          <a:noFill/>
        </p:spPr>
        <p:txBody>
          <a:bodyPr wrap="square">
            <a:spAutoFit/>
          </a:bodyPr>
          <a:lstStyle/>
          <a:p>
            <a:r>
              <a:rPr lang="en-US" b="1" dirty="0">
                <a:solidFill>
                  <a:srgbClr val="FF0000"/>
                </a:solidFill>
              </a:rPr>
              <a:t>MY OFFICE AREA NOW HAS Wi-Fi COVERAGE</a:t>
            </a:r>
            <a:endParaRPr lang="en-US" sz="40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9326" y="1828800"/>
            <a:ext cx="5172074"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#1</a:t>
            </a:r>
          </a:p>
          <a:p>
            <a:pPr algn="ctr"/>
            <a:endParaRPr lang="en-US" sz="44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00600" y="1452344"/>
            <a:ext cx="0" cy="452656"/>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531812" y="4570978"/>
            <a:ext cx="2735263" cy="1446550"/>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#2</a:t>
            </a:r>
          </a:p>
          <a:p>
            <a:pPr algn="ctr"/>
            <a:endParaRPr lang="en-US" sz="4400" b="1" dirty="0">
              <a:solidFill>
                <a:srgbClr val="FF0000"/>
              </a:solidFill>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582987"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COSTLY NETGEAR  EXTENDER</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248400"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CHEAP</a:t>
            </a:r>
          </a:p>
          <a:p>
            <a:pPr algn="ctr"/>
            <a:r>
              <a:rPr lang="en-US" sz="4400" b="1" dirty="0">
                <a:solidFill>
                  <a:srgbClr val="FF0000"/>
                </a:solidFill>
              </a:rPr>
              <a:t>Wi-Fi EXTENDER</a:t>
            </a:r>
          </a:p>
          <a:p>
            <a:pPr algn="ctr"/>
            <a:endParaRPr lang="en-US" sz="4400" b="1" dirty="0">
              <a:solidFill>
                <a:srgbClr val="FF0000"/>
              </a:solidFill>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7" name="Oval 6">
            <a:extLst>
              <a:ext uri="{FF2B5EF4-FFF2-40B4-BE49-F238E27FC236}">
                <a16:creationId xmlns:a16="http://schemas.microsoft.com/office/drawing/2014/main" id="{C5485D27-3E05-5AC7-3472-F729371F844F}"/>
              </a:ext>
            </a:extLst>
          </p:cNvPr>
          <p:cNvSpPr/>
          <p:nvPr/>
        </p:nvSpPr>
        <p:spPr bwMode="auto">
          <a:xfrm>
            <a:off x="838200" y="381000"/>
            <a:ext cx="7924800"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9" name="Oval 8">
            <a:extLst>
              <a:ext uri="{FF2B5EF4-FFF2-40B4-BE49-F238E27FC236}">
                <a16:creationId xmlns:a16="http://schemas.microsoft.com/office/drawing/2014/main" id="{F822BED4-B741-5C83-47F3-93BED46B2360}"/>
              </a:ext>
            </a:extLst>
          </p:cNvPr>
          <p:cNvSpPr/>
          <p:nvPr/>
        </p:nvSpPr>
        <p:spPr bwMode="auto">
          <a:xfrm>
            <a:off x="6164262" y="3960128"/>
            <a:ext cx="2520950"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pic>
        <p:nvPicPr>
          <p:cNvPr id="10" name="Picture 9">
            <a:extLst>
              <a:ext uri="{FF2B5EF4-FFF2-40B4-BE49-F238E27FC236}">
                <a16:creationId xmlns:a16="http://schemas.microsoft.com/office/drawing/2014/main" id="{F7D41CB4-CB3E-2779-6A3D-CB64A8DD8AE0}"/>
              </a:ext>
            </a:extLst>
          </p:cNvPr>
          <p:cNvPicPr>
            <a:picLocks noChangeAspect="1"/>
          </p:cNvPicPr>
          <p:nvPr/>
        </p:nvPicPr>
        <p:blipFill>
          <a:blip r:embed="rId3"/>
          <a:stretch>
            <a:fillRect/>
          </a:stretch>
        </p:blipFill>
        <p:spPr>
          <a:xfrm>
            <a:off x="3726405" y="4360721"/>
            <a:ext cx="1950889" cy="1688738"/>
          </a:xfrm>
          <a:prstGeom prst="rect">
            <a:avLst/>
          </a:prstGeom>
        </p:spPr>
      </p:pic>
      <p:pic>
        <p:nvPicPr>
          <p:cNvPr id="11" name="Picture 10">
            <a:extLst>
              <a:ext uri="{FF2B5EF4-FFF2-40B4-BE49-F238E27FC236}">
                <a16:creationId xmlns:a16="http://schemas.microsoft.com/office/drawing/2014/main" id="{77023A42-D779-F911-8299-1180593F554A}"/>
              </a:ext>
            </a:extLst>
          </p:cNvPr>
          <p:cNvPicPr>
            <a:picLocks noChangeAspect="1"/>
          </p:cNvPicPr>
          <p:nvPr/>
        </p:nvPicPr>
        <p:blipFill>
          <a:blip r:embed="rId4"/>
          <a:stretch>
            <a:fillRect/>
          </a:stretch>
        </p:blipFill>
        <p:spPr>
          <a:xfrm>
            <a:off x="923998" y="4476417"/>
            <a:ext cx="1950889" cy="1688738"/>
          </a:xfrm>
          <a:prstGeom prst="rect">
            <a:avLst/>
          </a:prstGeom>
        </p:spPr>
      </p:pic>
    </p:spTree>
    <p:extLst>
      <p:ext uri="{BB962C8B-B14F-4D97-AF65-F5344CB8AC3E}">
        <p14:creationId xmlns:p14="http://schemas.microsoft.com/office/powerpoint/2010/main" val="2374382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11</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3048000"/>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6" name="TextBox 5">
            <a:extLst>
              <a:ext uri="{FF2B5EF4-FFF2-40B4-BE49-F238E27FC236}">
                <a16:creationId xmlns:a16="http://schemas.microsoft.com/office/drawing/2014/main" id="{0FAE09A1-3F7E-A192-9B8A-3E6F0116F724}"/>
              </a:ext>
            </a:extLst>
          </p:cNvPr>
          <p:cNvSpPr txBox="1"/>
          <p:nvPr/>
        </p:nvSpPr>
        <p:spPr>
          <a:xfrm>
            <a:off x="685800" y="6019800"/>
            <a:ext cx="7924800" cy="502702"/>
          </a:xfrm>
          <a:prstGeom prst="rect">
            <a:avLst/>
          </a:prstGeom>
          <a:noFill/>
        </p:spPr>
        <p:txBody>
          <a:bodyPr wrap="square">
            <a:spAutoFit/>
          </a:bodyPr>
          <a:lstStyle/>
          <a:p>
            <a:r>
              <a:rPr lang="en-US" b="1" dirty="0">
                <a:solidFill>
                  <a:srgbClr val="FF0000"/>
                </a:solidFill>
              </a:rPr>
              <a:t>MY OFFICE AREA NOW HAS Wi-Fi COVERAGE</a:t>
            </a:r>
            <a:endParaRPr lang="en-US" sz="40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9326" y="1828800"/>
            <a:ext cx="5172074"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#1</a:t>
            </a:r>
          </a:p>
          <a:p>
            <a:pPr algn="ctr"/>
            <a:endParaRPr lang="en-US" sz="44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00600" y="1452344"/>
            <a:ext cx="0" cy="452656"/>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600075" y="4570978"/>
            <a:ext cx="2667000" cy="1446550"/>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#2</a:t>
            </a:r>
          </a:p>
          <a:p>
            <a:pPr algn="ctr"/>
            <a:endParaRPr lang="en-US" sz="4400" b="1" dirty="0">
              <a:solidFill>
                <a:srgbClr val="FF0000"/>
              </a:solidFill>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582987"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COSTLY NETGEAR  EXTENDER</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248400"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CHEAP</a:t>
            </a:r>
          </a:p>
          <a:p>
            <a:pPr algn="ctr"/>
            <a:r>
              <a:rPr lang="en-US" sz="4400" b="1" dirty="0">
                <a:solidFill>
                  <a:srgbClr val="FF0000"/>
                </a:solidFill>
              </a:rPr>
              <a:t>Wi-Fi EXTENDER</a:t>
            </a:r>
          </a:p>
          <a:p>
            <a:pPr algn="ctr"/>
            <a:endParaRPr lang="en-US" sz="4400" b="1" dirty="0">
              <a:solidFill>
                <a:srgbClr val="FF0000"/>
              </a:solidFill>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7" name="Oval 6">
            <a:extLst>
              <a:ext uri="{FF2B5EF4-FFF2-40B4-BE49-F238E27FC236}">
                <a16:creationId xmlns:a16="http://schemas.microsoft.com/office/drawing/2014/main" id="{C5485D27-3E05-5AC7-3472-F729371F844F}"/>
              </a:ext>
            </a:extLst>
          </p:cNvPr>
          <p:cNvSpPr/>
          <p:nvPr/>
        </p:nvSpPr>
        <p:spPr bwMode="auto">
          <a:xfrm>
            <a:off x="838200" y="381000"/>
            <a:ext cx="7924800"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9" name="Oval 8">
            <a:extLst>
              <a:ext uri="{FF2B5EF4-FFF2-40B4-BE49-F238E27FC236}">
                <a16:creationId xmlns:a16="http://schemas.microsoft.com/office/drawing/2014/main" id="{F822BED4-B741-5C83-47F3-93BED46B2360}"/>
              </a:ext>
            </a:extLst>
          </p:cNvPr>
          <p:cNvSpPr/>
          <p:nvPr/>
        </p:nvSpPr>
        <p:spPr bwMode="auto">
          <a:xfrm>
            <a:off x="3352800" y="3960128"/>
            <a:ext cx="2741612"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pic>
        <p:nvPicPr>
          <p:cNvPr id="10" name="Picture 9">
            <a:extLst>
              <a:ext uri="{FF2B5EF4-FFF2-40B4-BE49-F238E27FC236}">
                <a16:creationId xmlns:a16="http://schemas.microsoft.com/office/drawing/2014/main" id="{BA406B45-DFFE-099D-5ECA-DC8F33232300}"/>
              </a:ext>
            </a:extLst>
          </p:cNvPr>
          <p:cNvPicPr>
            <a:picLocks noChangeAspect="1"/>
          </p:cNvPicPr>
          <p:nvPr/>
        </p:nvPicPr>
        <p:blipFill>
          <a:blip r:embed="rId3"/>
          <a:stretch>
            <a:fillRect/>
          </a:stretch>
        </p:blipFill>
        <p:spPr>
          <a:xfrm>
            <a:off x="1020911" y="4476417"/>
            <a:ext cx="1950889" cy="1688738"/>
          </a:xfrm>
          <a:prstGeom prst="rect">
            <a:avLst/>
          </a:prstGeom>
        </p:spPr>
      </p:pic>
      <p:pic>
        <p:nvPicPr>
          <p:cNvPr id="11" name="Picture 10">
            <a:extLst>
              <a:ext uri="{FF2B5EF4-FFF2-40B4-BE49-F238E27FC236}">
                <a16:creationId xmlns:a16="http://schemas.microsoft.com/office/drawing/2014/main" id="{2EA7FDC1-D141-9C48-CADC-69CFB17D4EDE}"/>
              </a:ext>
            </a:extLst>
          </p:cNvPr>
          <p:cNvPicPr>
            <a:picLocks noChangeAspect="1"/>
          </p:cNvPicPr>
          <p:nvPr/>
        </p:nvPicPr>
        <p:blipFill>
          <a:blip r:embed="rId3"/>
          <a:stretch>
            <a:fillRect/>
          </a:stretch>
        </p:blipFill>
        <p:spPr>
          <a:xfrm>
            <a:off x="6362595" y="4436410"/>
            <a:ext cx="1950889" cy="1688738"/>
          </a:xfrm>
          <a:prstGeom prst="rect">
            <a:avLst/>
          </a:prstGeom>
        </p:spPr>
      </p:pic>
    </p:spTree>
    <p:extLst>
      <p:ext uri="{BB962C8B-B14F-4D97-AF65-F5344CB8AC3E}">
        <p14:creationId xmlns:p14="http://schemas.microsoft.com/office/powerpoint/2010/main" val="38633602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12</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3048000"/>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6" name="TextBox 5">
            <a:extLst>
              <a:ext uri="{FF2B5EF4-FFF2-40B4-BE49-F238E27FC236}">
                <a16:creationId xmlns:a16="http://schemas.microsoft.com/office/drawing/2014/main" id="{0FAE09A1-3F7E-A192-9B8A-3E6F0116F724}"/>
              </a:ext>
            </a:extLst>
          </p:cNvPr>
          <p:cNvSpPr txBox="1"/>
          <p:nvPr/>
        </p:nvSpPr>
        <p:spPr>
          <a:xfrm>
            <a:off x="685800" y="6019800"/>
            <a:ext cx="7924800" cy="502702"/>
          </a:xfrm>
          <a:prstGeom prst="rect">
            <a:avLst/>
          </a:prstGeom>
          <a:noFill/>
        </p:spPr>
        <p:txBody>
          <a:bodyPr wrap="square">
            <a:spAutoFit/>
          </a:bodyPr>
          <a:lstStyle/>
          <a:p>
            <a:r>
              <a:rPr lang="en-US" b="1" dirty="0">
                <a:solidFill>
                  <a:srgbClr val="FF0000"/>
                </a:solidFill>
              </a:rPr>
              <a:t>MY OFFICE AREA NOW HAS Wi-Fi COVERAGE</a:t>
            </a:r>
            <a:endParaRPr lang="en-US" sz="40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9326" y="1828800"/>
            <a:ext cx="5172074"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#1</a:t>
            </a:r>
          </a:p>
          <a:p>
            <a:pPr algn="ctr"/>
            <a:endParaRPr lang="en-US" sz="44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00600" y="1452344"/>
            <a:ext cx="0" cy="452656"/>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600075" y="4570978"/>
            <a:ext cx="2667000" cy="1446550"/>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#2</a:t>
            </a:r>
          </a:p>
          <a:p>
            <a:pPr algn="ctr"/>
            <a:endParaRPr lang="en-US" sz="4400" b="1" dirty="0">
              <a:solidFill>
                <a:srgbClr val="FF0000"/>
              </a:solidFill>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582987"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COSTLY NETGEAR  EXTENDER</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248400"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CHEAP</a:t>
            </a:r>
          </a:p>
          <a:p>
            <a:pPr algn="ctr"/>
            <a:r>
              <a:rPr lang="en-US" sz="4400" b="1" dirty="0">
                <a:solidFill>
                  <a:srgbClr val="FF0000"/>
                </a:solidFill>
              </a:rPr>
              <a:t>Wi-Fi EXTENDER</a:t>
            </a:r>
          </a:p>
          <a:p>
            <a:pPr algn="ctr"/>
            <a:endParaRPr lang="en-US" sz="4400" b="1" dirty="0">
              <a:solidFill>
                <a:srgbClr val="FF0000"/>
              </a:solidFill>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7" name="Oval 6">
            <a:extLst>
              <a:ext uri="{FF2B5EF4-FFF2-40B4-BE49-F238E27FC236}">
                <a16:creationId xmlns:a16="http://schemas.microsoft.com/office/drawing/2014/main" id="{C5485D27-3E05-5AC7-3472-F729371F844F}"/>
              </a:ext>
            </a:extLst>
          </p:cNvPr>
          <p:cNvSpPr/>
          <p:nvPr/>
        </p:nvSpPr>
        <p:spPr bwMode="auto">
          <a:xfrm>
            <a:off x="838200" y="381000"/>
            <a:ext cx="7924800"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9" name="Oval 8">
            <a:extLst>
              <a:ext uri="{FF2B5EF4-FFF2-40B4-BE49-F238E27FC236}">
                <a16:creationId xmlns:a16="http://schemas.microsoft.com/office/drawing/2014/main" id="{F822BED4-B741-5C83-47F3-93BED46B2360}"/>
              </a:ext>
            </a:extLst>
          </p:cNvPr>
          <p:cNvSpPr/>
          <p:nvPr/>
        </p:nvSpPr>
        <p:spPr bwMode="auto">
          <a:xfrm>
            <a:off x="457201" y="3919641"/>
            <a:ext cx="2971800"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10" name="Multiplication Sign 9">
            <a:extLst>
              <a:ext uri="{FF2B5EF4-FFF2-40B4-BE49-F238E27FC236}">
                <a16:creationId xmlns:a16="http://schemas.microsoft.com/office/drawing/2014/main" id="{200B661B-1E1B-D880-AA88-DD81745C8183}"/>
              </a:ext>
            </a:extLst>
          </p:cNvPr>
          <p:cNvSpPr/>
          <p:nvPr/>
        </p:nvSpPr>
        <p:spPr bwMode="auto">
          <a:xfrm>
            <a:off x="3200401" y="3969216"/>
            <a:ext cx="3046411" cy="2355384"/>
          </a:xfrm>
          <a:prstGeom prst="mathMultiply">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11" name="Multiplication Sign 10">
            <a:extLst>
              <a:ext uri="{FF2B5EF4-FFF2-40B4-BE49-F238E27FC236}">
                <a16:creationId xmlns:a16="http://schemas.microsoft.com/office/drawing/2014/main" id="{B6F97BC0-21BE-D05B-5D5E-113C50F36336}"/>
              </a:ext>
            </a:extLst>
          </p:cNvPr>
          <p:cNvSpPr/>
          <p:nvPr/>
        </p:nvSpPr>
        <p:spPr bwMode="auto">
          <a:xfrm>
            <a:off x="5974924" y="4016519"/>
            <a:ext cx="3046411" cy="2355384"/>
          </a:xfrm>
          <a:prstGeom prst="mathMultiply">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8558103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a:extLst>
              <a:ext uri="{FF2B5EF4-FFF2-40B4-BE49-F238E27FC236}">
                <a16:creationId xmlns:a16="http://schemas.microsoft.com/office/drawing/2014/main" id="{C21BB23D-2E81-27E9-A3B1-83E00A4AADE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D596855-79B1-497F-85E0-2FBA4251BA1E}" type="slidenum">
              <a:rPr lang="en-US" altLang="en-US" sz="2400" smtClean="0">
                <a:latin typeface="Times New Roman" panose="02020603050405020304" pitchFamily="18" charset="0"/>
              </a:rPr>
              <a:pPr>
                <a:spcBef>
                  <a:spcPct val="0"/>
                </a:spcBef>
                <a:buClrTx/>
                <a:buFontTx/>
                <a:buNone/>
              </a:pPr>
              <a:t>13</a:t>
            </a:fld>
            <a:endParaRPr lang="en-US" altLang="en-US" sz="2400">
              <a:latin typeface="Times New Roman" panose="02020603050405020304" pitchFamily="18" charset="0"/>
            </a:endParaRPr>
          </a:p>
        </p:txBody>
      </p:sp>
      <p:sp>
        <p:nvSpPr>
          <p:cNvPr id="11267" name="Rectangle 1">
            <a:extLst>
              <a:ext uri="{FF2B5EF4-FFF2-40B4-BE49-F238E27FC236}">
                <a16:creationId xmlns:a16="http://schemas.microsoft.com/office/drawing/2014/main" id="{CE512CEF-5A47-BB84-C65B-22EF9200C2E6}"/>
              </a:ext>
            </a:extLst>
          </p:cNvPr>
          <p:cNvSpPr>
            <a:spLocks noGrp="1" noChangeArrowheads="1"/>
          </p:cNvSpPr>
          <p:nvPr>
            <p:ph type="title"/>
          </p:nvPr>
        </p:nvSpPr>
        <p:spPr>
          <a:xfrm>
            <a:off x="76200" y="0"/>
            <a:ext cx="90678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TWO MODES OF OPERATION FOR A Wi-Fi EXTENDER</a:t>
            </a:r>
          </a:p>
        </p:txBody>
      </p:sp>
      <p:sp>
        <p:nvSpPr>
          <p:cNvPr id="11268" name="Rectangle 2">
            <a:extLst>
              <a:ext uri="{FF2B5EF4-FFF2-40B4-BE49-F238E27FC236}">
                <a16:creationId xmlns:a16="http://schemas.microsoft.com/office/drawing/2014/main" id="{91166729-C234-2B79-D088-DF9B1A9B3C99}"/>
              </a:ext>
            </a:extLst>
          </p:cNvPr>
          <p:cNvSpPr>
            <a:spLocks noGrp="1" noChangeArrowheads="1"/>
          </p:cNvSpPr>
          <p:nvPr>
            <p:ph type="body" idx="1"/>
          </p:nvPr>
        </p:nvSpPr>
        <p:spPr>
          <a:xfrm>
            <a:off x="762000" y="1295400"/>
            <a:ext cx="8382000" cy="5562600"/>
          </a:xfrm>
        </p:spPr>
        <p:txBody>
          <a:bodyPr/>
          <a:lstStyle/>
          <a:p>
            <a:pPr marL="685800" indent="-685800">
              <a:buFont typeface="Arial" panose="020B0604020202020204" pitchFamily="34" charset="0"/>
              <a:buChar char="•"/>
            </a:pPr>
            <a:r>
              <a:rPr lang="en-US" altLang="en-US" sz="3900" dirty="0"/>
              <a:t>Repeater mode</a:t>
            </a:r>
          </a:p>
          <a:p>
            <a:pPr marL="685800" indent="-685800">
              <a:buFont typeface="Arial" panose="020B0604020202020204" pitchFamily="34" charset="0"/>
              <a:buChar char="•"/>
            </a:pPr>
            <a:r>
              <a:rPr lang="en-US" altLang="en-US" sz="3900" dirty="0"/>
              <a:t>Access Point mode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a:extLst>
              <a:ext uri="{FF2B5EF4-FFF2-40B4-BE49-F238E27FC236}">
                <a16:creationId xmlns:a16="http://schemas.microsoft.com/office/drawing/2014/main" id="{C21BB23D-2E81-27E9-A3B1-83E00A4AADE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D596855-79B1-497F-85E0-2FBA4251BA1E}" type="slidenum">
              <a:rPr lang="en-US" altLang="en-US" sz="2400" smtClean="0">
                <a:latin typeface="Times New Roman" panose="02020603050405020304" pitchFamily="18" charset="0"/>
              </a:rPr>
              <a:pPr>
                <a:spcBef>
                  <a:spcPct val="0"/>
                </a:spcBef>
                <a:buClrTx/>
                <a:buFontTx/>
                <a:buNone/>
              </a:pPr>
              <a:t>14</a:t>
            </a:fld>
            <a:endParaRPr lang="en-US" altLang="en-US" sz="2400">
              <a:latin typeface="Times New Roman" panose="02020603050405020304" pitchFamily="18" charset="0"/>
            </a:endParaRPr>
          </a:p>
        </p:txBody>
      </p:sp>
      <p:sp>
        <p:nvSpPr>
          <p:cNvPr id="11267" name="Rectangle 1">
            <a:extLst>
              <a:ext uri="{FF2B5EF4-FFF2-40B4-BE49-F238E27FC236}">
                <a16:creationId xmlns:a16="http://schemas.microsoft.com/office/drawing/2014/main" id="{CE512CEF-5A47-BB84-C65B-22EF9200C2E6}"/>
              </a:ext>
            </a:extLst>
          </p:cNvPr>
          <p:cNvSpPr>
            <a:spLocks noGrp="1" noChangeArrowheads="1"/>
          </p:cNvSpPr>
          <p:nvPr>
            <p:ph type="title"/>
          </p:nvPr>
        </p:nvSpPr>
        <p:spPr>
          <a:xfrm>
            <a:off x="76200" y="0"/>
            <a:ext cx="90678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TWO MODES OF OPERATION FOR A Wi-Fi EXTENDER (continued)</a:t>
            </a:r>
          </a:p>
        </p:txBody>
      </p:sp>
      <p:sp>
        <p:nvSpPr>
          <p:cNvPr id="11268" name="Rectangle 2">
            <a:extLst>
              <a:ext uri="{FF2B5EF4-FFF2-40B4-BE49-F238E27FC236}">
                <a16:creationId xmlns:a16="http://schemas.microsoft.com/office/drawing/2014/main" id="{91166729-C234-2B79-D088-DF9B1A9B3C99}"/>
              </a:ext>
            </a:extLst>
          </p:cNvPr>
          <p:cNvSpPr>
            <a:spLocks noGrp="1" noChangeArrowheads="1"/>
          </p:cNvSpPr>
          <p:nvPr>
            <p:ph type="body" idx="1"/>
          </p:nvPr>
        </p:nvSpPr>
        <p:spPr>
          <a:xfrm>
            <a:off x="76201" y="1295400"/>
            <a:ext cx="9067800" cy="5562600"/>
          </a:xfrm>
        </p:spPr>
        <p:txBody>
          <a:bodyPr/>
          <a:lstStyle/>
          <a:p>
            <a:pPr marL="685800" indent="-685800">
              <a:buFont typeface="Arial" panose="020B0604020202020204" pitchFamily="34" charset="0"/>
              <a:buChar char="•"/>
            </a:pPr>
            <a:r>
              <a:rPr lang="en-US" altLang="en-US" sz="3700" dirty="0"/>
              <a:t>Repeater mode                                   reduces Internet download and upload speeds down to 20 to 40 percent of the source signals that are being repeated</a:t>
            </a:r>
          </a:p>
          <a:p>
            <a:pPr marL="685800" indent="-685800">
              <a:buFont typeface="Arial" panose="020B0604020202020204" pitchFamily="34" charset="0"/>
              <a:buChar char="•"/>
            </a:pPr>
            <a:r>
              <a:rPr lang="en-US" altLang="en-US" sz="3700" dirty="0"/>
              <a:t>Access Point mode                              does not reduce Internet download and upload speeds by much but requires Ethernet or Ethernet equivalent to connect the </a:t>
            </a:r>
            <a:r>
              <a:rPr lang="en-US" altLang="en-US" sz="3700"/>
              <a:t>Wi-Fi extender</a:t>
            </a:r>
            <a:endParaRPr lang="en-US" altLang="en-US" sz="3700" dirty="0"/>
          </a:p>
        </p:txBody>
      </p:sp>
    </p:spTree>
    <p:extLst>
      <p:ext uri="{BB962C8B-B14F-4D97-AF65-F5344CB8AC3E}">
        <p14:creationId xmlns:p14="http://schemas.microsoft.com/office/powerpoint/2010/main" val="976513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15</a:t>
            </a:fld>
            <a:endParaRPr lang="en-US" altLang="en-US" sz="2400">
              <a:latin typeface="Times New Roman" panose="02020603050405020304" pitchFamily="18" charset="0"/>
            </a:endParaRPr>
          </a:p>
        </p:txBody>
      </p:sp>
    </p:spTree>
    <p:extLst>
      <p:ext uri="{BB962C8B-B14F-4D97-AF65-F5344CB8AC3E}">
        <p14:creationId xmlns:p14="http://schemas.microsoft.com/office/powerpoint/2010/main" val="24620008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16</a:t>
            </a:fld>
            <a:endParaRPr lang="en-US" altLang="en-US" sz="2400">
              <a:latin typeface="Times New Roman" panose="02020603050405020304" pitchFamily="18" charset="0"/>
            </a:endParaRPr>
          </a:p>
        </p:txBody>
      </p:sp>
      <p:pic>
        <p:nvPicPr>
          <p:cNvPr id="7" name="Picture 6">
            <a:extLst>
              <a:ext uri="{FF2B5EF4-FFF2-40B4-BE49-F238E27FC236}">
                <a16:creationId xmlns:a16="http://schemas.microsoft.com/office/drawing/2014/main" id="{587C3DC3-E05A-4869-A8DE-B2ABCBBBB42E}"/>
              </a:ext>
            </a:extLst>
          </p:cNvPr>
          <p:cNvPicPr>
            <a:picLocks noChangeAspect="1"/>
          </p:cNvPicPr>
          <p:nvPr/>
        </p:nvPicPr>
        <p:blipFill>
          <a:blip r:embed="rId3"/>
          <a:srcRect l="4001" r="7711" b="2952"/>
          <a:stretch>
            <a:fillRect/>
          </a:stretch>
        </p:blipFill>
        <p:spPr>
          <a:xfrm>
            <a:off x="121919" y="163284"/>
            <a:ext cx="8945882" cy="6389916"/>
          </a:xfrm>
          <a:prstGeom prst="rect">
            <a:avLst/>
          </a:prstGeom>
        </p:spPr>
      </p:pic>
    </p:spTree>
    <p:extLst>
      <p:ext uri="{BB962C8B-B14F-4D97-AF65-F5344CB8AC3E}">
        <p14:creationId xmlns:p14="http://schemas.microsoft.com/office/powerpoint/2010/main" val="5624759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17</a:t>
            </a:fld>
            <a:endParaRPr lang="en-US" altLang="en-US" sz="2400">
              <a:latin typeface="Times New Roman" panose="02020603050405020304" pitchFamily="18" charset="0"/>
            </a:endParaRPr>
          </a:p>
        </p:txBody>
      </p:sp>
      <p:pic>
        <p:nvPicPr>
          <p:cNvPr id="7" name="Picture 6">
            <a:extLst>
              <a:ext uri="{FF2B5EF4-FFF2-40B4-BE49-F238E27FC236}">
                <a16:creationId xmlns:a16="http://schemas.microsoft.com/office/drawing/2014/main" id="{587C3DC3-E05A-4869-A8DE-B2ABCBBBB42E}"/>
              </a:ext>
            </a:extLst>
          </p:cNvPr>
          <p:cNvPicPr>
            <a:picLocks noChangeAspect="1"/>
          </p:cNvPicPr>
          <p:nvPr/>
        </p:nvPicPr>
        <p:blipFill>
          <a:blip r:embed="rId3"/>
          <a:srcRect l="4001" r="7711" b="2952"/>
          <a:stretch>
            <a:fillRect/>
          </a:stretch>
        </p:blipFill>
        <p:spPr>
          <a:xfrm>
            <a:off x="121919" y="163284"/>
            <a:ext cx="8945882" cy="6389916"/>
          </a:xfrm>
          <a:prstGeom prst="rect">
            <a:avLst/>
          </a:prstGeom>
        </p:spPr>
      </p:pic>
      <p:sp>
        <p:nvSpPr>
          <p:cNvPr id="2" name="Rectangle 1">
            <a:extLst>
              <a:ext uri="{FF2B5EF4-FFF2-40B4-BE49-F238E27FC236}">
                <a16:creationId xmlns:a16="http://schemas.microsoft.com/office/drawing/2014/main" id="{267830F6-C46A-850D-201A-C3959AA4BA1A}"/>
              </a:ext>
            </a:extLst>
          </p:cNvPr>
          <p:cNvSpPr/>
          <p:nvPr/>
        </p:nvSpPr>
        <p:spPr bwMode="auto">
          <a:xfrm>
            <a:off x="2286000" y="1981200"/>
            <a:ext cx="1371600" cy="1447800"/>
          </a:xfrm>
          <a:prstGeom prst="rect">
            <a:avLst/>
          </a:prstGeom>
          <a:noFill/>
          <a:ln w="136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247050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18</a:t>
            </a:fld>
            <a:endParaRPr lang="en-US" altLang="en-US" sz="2400">
              <a:latin typeface="Times New Roman" panose="02020603050405020304" pitchFamily="18" charset="0"/>
            </a:endParaRPr>
          </a:p>
        </p:txBody>
      </p:sp>
      <p:pic>
        <p:nvPicPr>
          <p:cNvPr id="7" name="Picture 6">
            <a:extLst>
              <a:ext uri="{FF2B5EF4-FFF2-40B4-BE49-F238E27FC236}">
                <a16:creationId xmlns:a16="http://schemas.microsoft.com/office/drawing/2014/main" id="{587C3DC3-E05A-4869-A8DE-B2ABCBBBB42E}"/>
              </a:ext>
            </a:extLst>
          </p:cNvPr>
          <p:cNvPicPr>
            <a:picLocks noChangeAspect="1"/>
          </p:cNvPicPr>
          <p:nvPr/>
        </p:nvPicPr>
        <p:blipFill>
          <a:blip r:embed="rId3"/>
          <a:srcRect l="4001" r="7711" b="2952"/>
          <a:stretch>
            <a:fillRect/>
          </a:stretch>
        </p:blipFill>
        <p:spPr>
          <a:xfrm>
            <a:off x="121919" y="163284"/>
            <a:ext cx="8945882" cy="6389916"/>
          </a:xfrm>
          <a:prstGeom prst="rect">
            <a:avLst/>
          </a:prstGeom>
        </p:spPr>
      </p:pic>
      <p:sp>
        <p:nvSpPr>
          <p:cNvPr id="3" name="Rectangle 2">
            <a:extLst>
              <a:ext uri="{FF2B5EF4-FFF2-40B4-BE49-F238E27FC236}">
                <a16:creationId xmlns:a16="http://schemas.microsoft.com/office/drawing/2014/main" id="{267830F6-C46A-850D-201A-C3959AA4BA1A}"/>
              </a:ext>
            </a:extLst>
          </p:cNvPr>
          <p:cNvSpPr/>
          <p:nvPr/>
        </p:nvSpPr>
        <p:spPr bwMode="auto">
          <a:xfrm>
            <a:off x="2286000" y="5029200"/>
            <a:ext cx="1371600" cy="1447800"/>
          </a:xfrm>
          <a:prstGeom prst="rect">
            <a:avLst/>
          </a:prstGeom>
          <a:noFill/>
          <a:ln w="136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11660720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19</a:t>
            </a:fld>
            <a:endParaRPr lang="en-US" altLang="en-US" sz="2400">
              <a:latin typeface="Times New Roman" panose="02020603050405020304" pitchFamily="18" charset="0"/>
            </a:endParaRPr>
          </a:p>
        </p:txBody>
      </p:sp>
      <p:pic>
        <p:nvPicPr>
          <p:cNvPr id="3" name="Picture 2" descr="A screenshot of a phone&#10;&#10;AI-generated content may be incorrect.">
            <a:extLst>
              <a:ext uri="{FF2B5EF4-FFF2-40B4-BE49-F238E27FC236}">
                <a16:creationId xmlns:a16="http://schemas.microsoft.com/office/drawing/2014/main" id="{9D3AD7C5-9181-456E-7B7B-862EC7BDC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757" y="323828"/>
            <a:ext cx="3959708" cy="5921398"/>
          </a:xfrm>
          <a:prstGeom prst="rect">
            <a:avLst/>
          </a:prstGeom>
        </p:spPr>
      </p:pic>
    </p:spTree>
    <p:extLst>
      <p:ext uri="{BB962C8B-B14F-4D97-AF65-F5344CB8AC3E}">
        <p14:creationId xmlns:p14="http://schemas.microsoft.com/office/powerpoint/2010/main" val="18991850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FA6B8DEF-20A3-9859-2942-C785647B3AE6}"/>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9963062C-7621-4529-A746-6D2C528E134F}" type="slidenum">
              <a:rPr lang="en-US" altLang="en-US" sz="2400" smtClean="0">
                <a:latin typeface="Times New Roman" panose="02020603050405020304" pitchFamily="18" charset="0"/>
              </a:rPr>
              <a:pPr>
                <a:spcBef>
                  <a:spcPct val="0"/>
                </a:spcBef>
                <a:buClrTx/>
                <a:buFontTx/>
                <a:buNone/>
              </a:pPr>
              <a:t>2</a:t>
            </a:fld>
            <a:endParaRPr lang="en-US" altLang="en-US" sz="2400">
              <a:latin typeface="Times New Roman" panose="02020603050405020304" pitchFamily="18" charset="0"/>
            </a:endParaRPr>
          </a:p>
        </p:txBody>
      </p:sp>
      <p:sp>
        <p:nvSpPr>
          <p:cNvPr id="5123" name="Rectangle 1">
            <a:extLst>
              <a:ext uri="{FF2B5EF4-FFF2-40B4-BE49-F238E27FC236}">
                <a16:creationId xmlns:a16="http://schemas.microsoft.com/office/drawing/2014/main" id="{992BCEED-9A1C-AE42-5438-83277C17A129}"/>
              </a:ext>
            </a:extLst>
          </p:cNvPr>
          <p:cNvSpPr>
            <a:spLocks noGrp="1" noChangeArrowheads="1"/>
          </p:cNvSpPr>
          <p:nvPr>
            <p:ph type="title"/>
          </p:nvPr>
        </p:nvSpPr>
        <p:spPr>
          <a:xfrm>
            <a:off x="685800" y="228600"/>
            <a:ext cx="7924800" cy="1752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a:t>Web location for this presentation:</a:t>
            </a:r>
          </a:p>
        </p:txBody>
      </p:sp>
      <p:sp>
        <p:nvSpPr>
          <p:cNvPr id="5124" name="Rectangle 2">
            <a:extLst>
              <a:ext uri="{FF2B5EF4-FFF2-40B4-BE49-F238E27FC236}">
                <a16:creationId xmlns:a16="http://schemas.microsoft.com/office/drawing/2014/main" id="{39449F97-E83D-14E6-C406-C0888AFB082D}"/>
              </a:ext>
            </a:extLst>
          </p:cNvPr>
          <p:cNvSpPr>
            <a:spLocks noGrp="1" noChangeArrowheads="1"/>
          </p:cNvSpPr>
          <p:nvPr>
            <p:ph type="body" idx="1"/>
          </p:nvPr>
        </p:nvSpPr>
        <p:spPr>
          <a:xfrm>
            <a:off x="381000" y="2362200"/>
            <a:ext cx="8610600" cy="3733800"/>
          </a:xfrm>
        </p:spPr>
        <p:txBody>
          <a:bodyPr/>
          <a:lstStyle/>
          <a:p>
            <a:pPr marL="0" indent="0"/>
            <a:r>
              <a:rPr lang="en-US" altLang="en-US" sz="6600"/>
              <a:t>http://aztcs.apcug.org</a:t>
            </a:r>
          </a:p>
          <a:p>
            <a:pPr marL="0" indent="0"/>
            <a:r>
              <a:rPr lang="en-US" altLang="en-US" sz="6600"/>
              <a:t>Click on</a:t>
            </a:r>
          </a:p>
          <a:p>
            <a:pPr marL="0" indent="0"/>
            <a:r>
              <a:rPr lang="en-US" altLang="en-US" sz="6600"/>
              <a:t>“Meeting Notes”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20</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37D156BA-1942-E498-C4BD-7BAF031DBD98}"/>
              </a:ext>
            </a:extLst>
          </p:cNvPr>
          <p:cNvPicPr>
            <a:picLocks noChangeAspect="1"/>
          </p:cNvPicPr>
          <p:nvPr/>
        </p:nvPicPr>
        <p:blipFill>
          <a:blip r:embed="rId3"/>
          <a:srcRect l="2590" t="-1" r="7264" b="13283"/>
          <a:stretch>
            <a:fillRect/>
          </a:stretch>
        </p:blipFill>
        <p:spPr>
          <a:xfrm>
            <a:off x="92675" y="1295400"/>
            <a:ext cx="8958648" cy="3810000"/>
          </a:xfrm>
          <a:prstGeom prst="rect">
            <a:avLst/>
          </a:prstGeom>
        </p:spPr>
      </p:pic>
    </p:spTree>
    <p:extLst>
      <p:ext uri="{BB962C8B-B14F-4D97-AF65-F5344CB8AC3E}">
        <p14:creationId xmlns:p14="http://schemas.microsoft.com/office/powerpoint/2010/main" val="16451804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21</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37D156BA-1942-E498-C4BD-7BAF031DBD98}"/>
              </a:ext>
            </a:extLst>
          </p:cNvPr>
          <p:cNvPicPr>
            <a:picLocks noChangeAspect="1"/>
          </p:cNvPicPr>
          <p:nvPr/>
        </p:nvPicPr>
        <p:blipFill>
          <a:blip r:embed="rId3"/>
          <a:srcRect l="2590" t="-1" r="7264" b="13283"/>
          <a:stretch>
            <a:fillRect/>
          </a:stretch>
        </p:blipFill>
        <p:spPr>
          <a:xfrm>
            <a:off x="92675" y="1295400"/>
            <a:ext cx="8958648" cy="3810000"/>
          </a:xfrm>
          <a:prstGeom prst="rect">
            <a:avLst/>
          </a:prstGeom>
        </p:spPr>
      </p:pic>
      <p:cxnSp>
        <p:nvCxnSpPr>
          <p:cNvPr id="2" name="Straight Arrow Connector 1">
            <a:extLst>
              <a:ext uri="{FF2B5EF4-FFF2-40B4-BE49-F238E27FC236}">
                <a16:creationId xmlns:a16="http://schemas.microsoft.com/office/drawing/2014/main" id="{0C3436A3-5D48-FDFC-5AF9-35DB7B0F168A}"/>
              </a:ext>
            </a:extLst>
          </p:cNvPr>
          <p:cNvCxnSpPr/>
          <p:nvPr/>
        </p:nvCxnSpPr>
        <p:spPr bwMode="auto">
          <a:xfrm>
            <a:off x="3810000" y="3352800"/>
            <a:ext cx="0" cy="9144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835345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22</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3C795550-A304-7D31-353E-E414047E31A6}"/>
              </a:ext>
            </a:extLst>
          </p:cNvPr>
          <p:cNvPicPr>
            <a:picLocks noChangeAspect="1"/>
          </p:cNvPicPr>
          <p:nvPr/>
        </p:nvPicPr>
        <p:blipFill>
          <a:blip r:embed="rId3"/>
          <a:stretch>
            <a:fillRect/>
          </a:stretch>
        </p:blipFill>
        <p:spPr>
          <a:xfrm>
            <a:off x="2538397" y="357165"/>
            <a:ext cx="4067205" cy="614367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23</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152400" y="61913"/>
            <a:ext cx="9296400" cy="1843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THE KEY TO GETTING REASONABLY FAST SPEEDS FOR THE BACKHAUL CONNECTION..</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76200" y="2133600"/>
            <a:ext cx="8991600" cy="4586288"/>
          </a:xfrm>
        </p:spPr>
        <p:txBody>
          <a:bodyPr/>
          <a:lstStyle/>
          <a:p>
            <a:pPr marL="571500" indent="-571500">
              <a:buFont typeface="Arial" panose="020B0604020202020204" pitchFamily="34" charset="0"/>
              <a:buChar char="•"/>
            </a:pPr>
            <a:r>
              <a:rPr lang="en-US" altLang="en-US" sz="3700" dirty="0"/>
              <a:t>..is to use a wired or wired equivalent backhaul connection instead of wireless Wi-Fi backhaul connection.</a:t>
            </a:r>
          </a:p>
        </p:txBody>
      </p:sp>
    </p:spTree>
    <p:extLst>
      <p:ext uri="{BB962C8B-B14F-4D97-AF65-F5344CB8AC3E}">
        <p14:creationId xmlns:p14="http://schemas.microsoft.com/office/powerpoint/2010/main" val="22842283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24</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61913"/>
            <a:ext cx="9220200" cy="12334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OPTIONS FOR THE BACKHAUL CONNECTION</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152400" y="1676400"/>
            <a:ext cx="8915400" cy="4648200"/>
          </a:xfrm>
        </p:spPr>
        <p:txBody>
          <a:bodyPr/>
          <a:lstStyle/>
          <a:p>
            <a:pPr marL="571500" indent="-571500">
              <a:buFont typeface="Arial" panose="020B0604020202020204" pitchFamily="34" charset="0"/>
              <a:buChar char="•"/>
            </a:pPr>
            <a:r>
              <a:rPr lang="en-US" altLang="en-US" sz="3700" dirty="0"/>
              <a:t>Option 1:                                                     A CAT 5E cable or a CAT 6 cable or a CAT 7 cable or a CAT 8 cable</a:t>
            </a:r>
          </a:p>
          <a:p>
            <a:pPr marL="571500" indent="-571500">
              <a:buFont typeface="Arial" panose="020B0604020202020204" pitchFamily="34" charset="0"/>
              <a:buChar char="•"/>
            </a:pPr>
            <a:r>
              <a:rPr lang="en-US" altLang="en-US" sz="3700" dirty="0"/>
              <a:t>Option 2:                                                 a Powerline Networking kit</a:t>
            </a:r>
          </a:p>
          <a:p>
            <a:pPr marL="571500" indent="-571500">
              <a:buFont typeface="Arial" panose="020B0604020202020204" pitchFamily="34" charset="0"/>
              <a:buChar char="•"/>
            </a:pPr>
            <a:r>
              <a:rPr lang="en-US" altLang="en-US" sz="3700" dirty="0"/>
              <a:t>Option 3:                                                   a Multimedia over Coax Alliance kit</a:t>
            </a:r>
          </a:p>
        </p:txBody>
      </p:sp>
    </p:spTree>
    <p:extLst>
      <p:ext uri="{BB962C8B-B14F-4D97-AF65-F5344CB8AC3E}">
        <p14:creationId xmlns:p14="http://schemas.microsoft.com/office/powerpoint/2010/main" val="4020604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25</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0" y="61913"/>
            <a:ext cx="9144000" cy="8524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POWERLINE NETWORKING KIT</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152400" y="914400"/>
            <a:ext cx="8915400" cy="5805488"/>
          </a:xfrm>
        </p:spPr>
        <p:txBody>
          <a:bodyPr/>
          <a:lstStyle/>
          <a:p>
            <a:pPr marL="571500" indent="-571500">
              <a:buFont typeface="Arial" panose="020B0604020202020204" pitchFamily="34" charset="0"/>
              <a:buChar char="•"/>
            </a:pPr>
            <a:r>
              <a:rPr lang="en-US" altLang="en-US" sz="3700" dirty="0"/>
              <a:t>For most of us, a powerline networking kit is much easier and cheaper to install relative to a CAT 6 or CAT 7 or CAT 8 cable:                                                 Installing a powerline networking kit will reduce Internet upload and download speeds that are provided by Wi-Fi extenders about 20 to 30 percent relative to using a CAT 6 or CAT 7 or CAT 8 cable</a:t>
            </a:r>
          </a:p>
        </p:txBody>
      </p:sp>
    </p:spTree>
    <p:extLst>
      <p:ext uri="{BB962C8B-B14F-4D97-AF65-F5344CB8AC3E}">
        <p14:creationId xmlns:p14="http://schemas.microsoft.com/office/powerpoint/2010/main" val="41965191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26</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381000" y="61913"/>
            <a:ext cx="8763000" cy="1081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POWERLINE NETWORKING KIT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76200" y="1204912"/>
            <a:ext cx="8991600" cy="5424488"/>
          </a:xfrm>
        </p:spPr>
        <p:txBody>
          <a:bodyPr/>
          <a:lstStyle/>
          <a:p>
            <a:pPr marL="571500" indent="-571500">
              <a:buFont typeface="Arial" panose="020B0604020202020204" pitchFamily="34" charset="0"/>
              <a:buChar char="•"/>
            </a:pPr>
            <a:r>
              <a:rPr lang="en-US" altLang="en-US" sz="3700" dirty="0"/>
              <a:t>For the fastest possible "Powerline Networking" connection, install a "Powerline Networking" kit that conforms to the "Wave 2" version of the international "G.hn" standard:</a:t>
            </a:r>
          </a:p>
        </p:txBody>
      </p:sp>
    </p:spTree>
    <p:extLst>
      <p:ext uri="{BB962C8B-B14F-4D97-AF65-F5344CB8AC3E}">
        <p14:creationId xmlns:p14="http://schemas.microsoft.com/office/powerpoint/2010/main" val="2154166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27</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457200" y="290513"/>
            <a:ext cx="8458200" cy="1081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POWERLINE NETWORKING KIT              (continued)   </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457200" y="1828800"/>
            <a:ext cx="8458200" cy="4419600"/>
          </a:xfrm>
        </p:spPr>
        <p:txBody>
          <a:bodyPr/>
          <a:lstStyle/>
          <a:p>
            <a:pPr marL="571500" indent="-571500">
              <a:buFont typeface="Arial" panose="020B0604020202020204" pitchFamily="34" charset="0"/>
              <a:buChar char="•"/>
            </a:pPr>
            <a:r>
              <a:rPr lang="en-US" altLang="en-US" sz="3700" dirty="0">
                <a:hlinkClick r:id="rId3"/>
              </a:rPr>
              <a:t>https://www.amazon.com/Comtrend-2000Mbps-Powerline-Ethernet-PG-9182AC/dp/B07Z5R3N1M/</a:t>
            </a:r>
            <a:endParaRPr lang="en-US" altLang="en-US" sz="3700" dirty="0"/>
          </a:p>
        </p:txBody>
      </p:sp>
    </p:spTree>
    <p:extLst>
      <p:ext uri="{BB962C8B-B14F-4D97-AF65-F5344CB8AC3E}">
        <p14:creationId xmlns:p14="http://schemas.microsoft.com/office/powerpoint/2010/main" val="34445109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28</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457200" y="290513"/>
            <a:ext cx="8458200" cy="1081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POWERLINE NETWORKING KIT              (continued)   </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457200" y="1828800"/>
            <a:ext cx="8458200" cy="4419600"/>
          </a:xfrm>
        </p:spPr>
        <p:txBody>
          <a:bodyPr/>
          <a:lstStyle/>
          <a:p>
            <a:pPr marL="571500" indent="-571500">
              <a:buFont typeface="Arial" panose="020B0604020202020204" pitchFamily="34" charset="0"/>
              <a:buChar char="•"/>
            </a:pPr>
            <a:r>
              <a:rPr lang="en-US" altLang="en-US" sz="3700" dirty="0"/>
              <a:t>For step-by-step details, please see </a:t>
            </a:r>
            <a:r>
              <a:rPr lang="en-US" altLang="en-US" sz="3700" dirty="0">
                <a:hlinkClick r:id="rId3" action="ppaction://hlinkfile"/>
              </a:rPr>
              <a:t>https://aztcs.apcug.org/meeting_notes/windhardsig/networks/powerline/powerline.pdf</a:t>
            </a:r>
            <a:r>
              <a:rPr lang="en-US" altLang="en-US" sz="3700" dirty="0"/>
              <a:t>         </a:t>
            </a:r>
          </a:p>
        </p:txBody>
      </p:sp>
    </p:spTree>
    <p:extLst>
      <p:ext uri="{BB962C8B-B14F-4D97-AF65-F5344CB8AC3E}">
        <p14:creationId xmlns:p14="http://schemas.microsoft.com/office/powerpoint/2010/main" val="38344155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29</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457200" y="290513"/>
            <a:ext cx="8458200" cy="1081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POWERLINE NETWORKING KIT              (continued)   </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457200" y="1828800"/>
            <a:ext cx="8458200" cy="4419600"/>
          </a:xfrm>
        </p:spPr>
        <p:txBody>
          <a:bodyPr/>
          <a:lstStyle/>
          <a:p>
            <a:pPr marL="571500" indent="-571500">
              <a:buFont typeface="Arial" panose="020B0604020202020204" pitchFamily="34" charset="0"/>
              <a:buChar char="•"/>
            </a:pPr>
            <a:r>
              <a:rPr lang="en-US" altLang="en-US" sz="3700" dirty="0"/>
              <a:t>For step-by-step details, please see </a:t>
            </a:r>
            <a:r>
              <a:rPr lang="en-US" altLang="en-US" sz="3700" dirty="0">
                <a:hlinkClick r:id="rId3" action="ppaction://hlinkfile"/>
              </a:rPr>
              <a:t>https://aztcs.apcug.org/meeting_notes/windhardsig/networks/powerline/powerline.pdf</a:t>
            </a:r>
            <a:r>
              <a:rPr lang="en-US" altLang="en-US" sz="3700" dirty="0"/>
              <a:t>         </a:t>
            </a:r>
          </a:p>
        </p:txBody>
      </p:sp>
    </p:spTree>
    <p:extLst>
      <p:ext uri="{BB962C8B-B14F-4D97-AF65-F5344CB8AC3E}">
        <p14:creationId xmlns:p14="http://schemas.microsoft.com/office/powerpoint/2010/main" val="567470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E5F852F-7573-B277-FDCD-B5E06F209A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B669A74-49AE-4189-8F94-9C1AA69B6C77}" type="slidenum">
              <a:rPr lang="en-US" altLang="en-US" sz="2400" smtClean="0">
                <a:latin typeface="Times New Roman" panose="02020603050405020304" pitchFamily="18" charset="0"/>
              </a:rPr>
              <a:pPr>
                <a:spcBef>
                  <a:spcPct val="0"/>
                </a:spcBef>
                <a:buClrTx/>
                <a:buFontTx/>
                <a:buNone/>
              </a:pPr>
              <a:t>3</a:t>
            </a:fld>
            <a:endParaRPr lang="en-US" altLang="en-US" sz="2400">
              <a:latin typeface="Times New Roman" panose="02020603050405020304" pitchFamily="18" charset="0"/>
            </a:endParaRPr>
          </a:p>
        </p:txBody>
      </p:sp>
      <p:sp>
        <p:nvSpPr>
          <p:cNvPr id="7171" name="Rectangle 1">
            <a:extLst>
              <a:ext uri="{FF2B5EF4-FFF2-40B4-BE49-F238E27FC236}">
                <a16:creationId xmlns:a16="http://schemas.microsoft.com/office/drawing/2014/main" id="{16645C46-1869-AE56-C372-9ED62712444C}"/>
              </a:ext>
            </a:extLst>
          </p:cNvPr>
          <p:cNvSpPr>
            <a:spLocks noGrp="1" noChangeArrowheads="1"/>
          </p:cNvSpPr>
          <p:nvPr>
            <p:ph type="title"/>
          </p:nvPr>
        </p:nvSpPr>
        <p:spPr>
          <a:xfrm>
            <a:off x="381000" y="138113"/>
            <a:ext cx="8304213" cy="700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5400"/>
              <a:t>EXECUTIVE SUMMARY</a:t>
            </a:r>
          </a:p>
        </p:txBody>
      </p:sp>
      <p:sp>
        <p:nvSpPr>
          <p:cNvPr id="7172" name="Rectangle 2">
            <a:extLst>
              <a:ext uri="{FF2B5EF4-FFF2-40B4-BE49-F238E27FC236}">
                <a16:creationId xmlns:a16="http://schemas.microsoft.com/office/drawing/2014/main" id="{6A51DBD0-A594-4B29-31C9-16453269797A}"/>
              </a:ext>
            </a:extLst>
          </p:cNvPr>
          <p:cNvSpPr>
            <a:spLocks noGrp="1" noChangeArrowheads="1"/>
          </p:cNvSpPr>
          <p:nvPr>
            <p:ph type="body" idx="1"/>
          </p:nvPr>
        </p:nvSpPr>
        <p:spPr>
          <a:xfrm>
            <a:off x="0" y="1295400"/>
            <a:ext cx="9144000" cy="53340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400" dirty="0"/>
              <a:t>You can add a Wi-Fi extender to increase the speed and/or coverage area for computers, tablets,  cell phones, televisions, or cameras that connect to the existing Wi-Fi routers in your home or business.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30</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90513"/>
            <a:ext cx="8839200" cy="1081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	REQUIREMENTS FOR Wi-Fi EXTENDERS</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152400" y="1295400"/>
            <a:ext cx="8763000" cy="4419600"/>
          </a:xfrm>
        </p:spPr>
        <p:txBody>
          <a:bodyPr/>
          <a:lstStyle/>
          <a:p>
            <a:pPr marL="571500" indent="-571500">
              <a:buFont typeface="Arial" panose="020B0604020202020204" pitchFamily="34" charset="0"/>
              <a:buChar char="•"/>
            </a:pPr>
            <a:r>
              <a:rPr lang="en-US" altLang="en-US" sz="3700" dirty="0"/>
              <a:t>Able to work in both "Repeater Mode" and "Access Point Mode"</a:t>
            </a:r>
          </a:p>
        </p:txBody>
      </p:sp>
    </p:spTree>
    <p:extLst>
      <p:ext uri="{BB962C8B-B14F-4D97-AF65-F5344CB8AC3E}">
        <p14:creationId xmlns:p14="http://schemas.microsoft.com/office/powerpoint/2010/main" val="21470437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31</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90513"/>
            <a:ext cx="8839200" cy="1081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	REQUIREMENTS FOR Wi-Fi EXTENDERS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152400" y="1295400"/>
            <a:ext cx="8763000" cy="4419600"/>
          </a:xfrm>
        </p:spPr>
        <p:txBody>
          <a:bodyPr/>
          <a:lstStyle/>
          <a:p>
            <a:pPr marL="571500" indent="-571500">
              <a:buFont typeface="Arial" panose="020B0604020202020204" pitchFamily="34" charset="0"/>
              <a:buChar char="•"/>
            </a:pPr>
            <a:r>
              <a:rPr lang="en-US" altLang="en-US" sz="3700" dirty="0"/>
              <a:t>Dual channel extender for existing dual channel router</a:t>
            </a:r>
          </a:p>
          <a:p>
            <a:pPr marL="571500" indent="-571500">
              <a:buFont typeface="Arial" panose="020B0604020202020204" pitchFamily="34" charset="0"/>
              <a:buChar char="•"/>
            </a:pPr>
            <a:r>
              <a:rPr lang="en-US" altLang="en-US" sz="3700" dirty="0"/>
              <a:t>Tri-channel extender for existing tri-channel router</a:t>
            </a:r>
          </a:p>
          <a:p>
            <a:pPr marL="571500" indent="-571500">
              <a:buFont typeface="Arial" panose="020B0604020202020204" pitchFamily="34" charset="0"/>
              <a:buChar char="•"/>
            </a:pPr>
            <a:r>
              <a:rPr lang="en-US" altLang="en-US" sz="3700" dirty="0"/>
              <a:t>Quad-channel extender for existing tri-channel router</a:t>
            </a:r>
          </a:p>
        </p:txBody>
      </p:sp>
    </p:spTree>
    <p:extLst>
      <p:ext uri="{BB962C8B-B14F-4D97-AF65-F5344CB8AC3E}">
        <p14:creationId xmlns:p14="http://schemas.microsoft.com/office/powerpoint/2010/main" val="3751520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32</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90513"/>
            <a:ext cx="8839200" cy="1081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	REQUIREMENTS FOR Wi-Fi EXTENDERS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152400" y="1524000"/>
            <a:ext cx="8763000" cy="4953000"/>
          </a:xfrm>
        </p:spPr>
        <p:txBody>
          <a:bodyPr/>
          <a:lstStyle/>
          <a:p>
            <a:pPr marL="571500" indent="-571500">
              <a:buFont typeface="Arial" panose="020B0604020202020204" pitchFamily="34" charset="0"/>
              <a:buChar char="•"/>
            </a:pPr>
            <a:r>
              <a:rPr lang="en-US" altLang="en-US" sz="3700" dirty="0"/>
              <a:t>Has at least one 2.5 Gigahertz Wi-Fi transmitter/receiver</a:t>
            </a:r>
          </a:p>
          <a:p>
            <a:pPr marL="571500" indent="-571500">
              <a:buFont typeface="Arial" panose="020B0604020202020204" pitchFamily="34" charset="0"/>
              <a:buChar char="•"/>
            </a:pPr>
            <a:r>
              <a:rPr lang="en-US" altLang="en-US" sz="3700" dirty="0"/>
              <a:t>Has at least one 5 Gigahertz Wi-Fi transmitter/receiver</a:t>
            </a:r>
          </a:p>
          <a:p>
            <a:pPr marL="571500" indent="-571500">
              <a:buFont typeface="Arial" panose="020B0604020202020204" pitchFamily="34" charset="0"/>
              <a:buChar char="•"/>
            </a:pPr>
            <a:r>
              <a:rPr lang="en-US" altLang="en-US" sz="3700" dirty="0"/>
              <a:t>Has at least one 6 Gigahertz Wi-Fi transmitter/receiver if the existing Wi-Fi router has one of more 6 Gigahertz Wi-Fi transmitter/receivers</a:t>
            </a:r>
          </a:p>
        </p:txBody>
      </p:sp>
    </p:spTree>
    <p:extLst>
      <p:ext uri="{BB962C8B-B14F-4D97-AF65-F5344CB8AC3E}">
        <p14:creationId xmlns:p14="http://schemas.microsoft.com/office/powerpoint/2010/main" val="15582772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33</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90513"/>
            <a:ext cx="8839200" cy="1081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	REQUIREMENTS FOR Wi-Fi EXTENDERS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152400" y="1600200"/>
            <a:ext cx="8763000" cy="4419600"/>
          </a:xfrm>
        </p:spPr>
        <p:txBody>
          <a:bodyPr/>
          <a:lstStyle/>
          <a:p>
            <a:pPr marL="571500" indent="-571500">
              <a:buFont typeface="Arial" panose="020B0604020202020204" pitchFamily="34" charset="0"/>
              <a:buChar char="•"/>
            </a:pPr>
            <a:r>
              <a:rPr lang="en-US" altLang="en-US" sz="3700" dirty="0"/>
              <a:t>At least one "Fast Ethernet" 100-Gigabit" port if your Internet Provider is providing you with download speed is less than 100 Megabits per second                             and at least one Gigabit Ethernet or faster port if Internet Provider is greater tan 100 Megabits per second</a:t>
            </a:r>
          </a:p>
        </p:txBody>
      </p:sp>
    </p:spTree>
    <p:extLst>
      <p:ext uri="{BB962C8B-B14F-4D97-AF65-F5344CB8AC3E}">
        <p14:creationId xmlns:p14="http://schemas.microsoft.com/office/powerpoint/2010/main" val="2801555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34</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90513"/>
            <a:ext cx="8839200" cy="1081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	REQUIREMENTS FOR Wi-Fi EXTENDERS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152400" y="1295400"/>
            <a:ext cx="8763000" cy="4419600"/>
          </a:xfrm>
        </p:spPr>
        <p:txBody>
          <a:bodyPr/>
          <a:lstStyle/>
          <a:p>
            <a:pPr marL="571500" indent="-571500">
              <a:buFont typeface="Arial" panose="020B0604020202020204" pitchFamily="34" charset="0"/>
              <a:buChar char="•"/>
            </a:pPr>
            <a:r>
              <a:rPr lang="en-US" altLang="en-US" sz="3700" dirty="0"/>
              <a:t>In "Repeater Mode", a 100 Megabits per second Ethernet port on a Wi-Fi extender will bottleneck the download and upload speeds of an Internet provider that is providing Internet speeds faster than 100 Megabits per second, if you are using the Ethernet port to connect to a downstream computer, tablet, or camera.</a:t>
            </a:r>
          </a:p>
        </p:txBody>
      </p:sp>
    </p:spTree>
    <p:extLst>
      <p:ext uri="{BB962C8B-B14F-4D97-AF65-F5344CB8AC3E}">
        <p14:creationId xmlns:p14="http://schemas.microsoft.com/office/powerpoint/2010/main" val="1121736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1BCE4-9579-D7A6-687C-EA409055CEF0}"/>
            </a:ext>
          </a:extLst>
        </p:cNvPr>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1FB5AAD4-BB50-E140-D117-5B33A761D8C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35</a:t>
            </a:fld>
            <a:endParaRPr lang="en-US" altLang="en-US" sz="2400">
              <a:latin typeface="Times New Roman" panose="02020603050405020304" pitchFamily="18" charset="0"/>
            </a:endParaRPr>
          </a:p>
        </p:txBody>
      </p:sp>
      <p:pic>
        <p:nvPicPr>
          <p:cNvPr id="7" name="Picture 6">
            <a:extLst>
              <a:ext uri="{FF2B5EF4-FFF2-40B4-BE49-F238E27FC236}">
                <a16:creationId xmlns:a16="http://schemas.microsoft.com/office/drawing/2014/main" id="{DF18AFC1-C6A8-748E-05BC-FFA569649A62}"/>
              </a:ext>
            </a:extLst>
          </p:cNvPr>
          <p:cNvPicPr>
            <a:picLocks noChangeAspect="1"/>
          </p:cNvPicPr>
          <p:nvPr/>
        </p:nvPicPr>
        <p:blipFill>
          <a:blip r:embed="rId3"/>
          <a:srcRect l="4001" r="7711" b="2952"/>
          <a:stretch>
            <a:fillRect/>
          </a:stretch>
        </p:blipFill>
        <p:spPr>
          <a:xfrm>
            <a:off x="275906" y="436560"/>
            <a:ext cx="8563294" cy="6116639"/>
          </a:xfrm>
          <a:prstGeom prst="rect">
            <a:avLst/>
          </a:prstGeom>
        </p:spPr>
      </p:pic>
      <p:sp>
        <p:nvSpPr>
          <p:cNvPr id="3" name="Rectangle 2">
            <a:extLst>
              <a:ext uri="{FF2B5EF4-FFF2-40B4-BE49-F238E27FC236}">
                <a16:creationId xmlns:a16="http://schemas.microsoft.com/office/drawing/2014/main" id="{DE3CFB73-BCA2-9AD2-B170-BBEC91C5EA77}"/>
              </a:ext>
            </a:extLst>
          </p:cNvPr>
          <p:cNvSpPr/>
          <p:nvPr/>
        </p:nvSpPr>
        <p:spPr bwMode="auto">
          <a:xfrm>
            <a:off x="121919" y="3581400"/>
            <a:ext cx="8945882" cy="3138488"/>
          </a:xfrm>
          <a:prstGeom prst="rect">
            <a:avLst/>
          </a:prstGeom>
          <a:noFill/>
          <a:ln w="136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13462400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1BCE4-9579-D7A6-687C-EA409055CEF0}"/>
            </a:ext>
          </a:extLst>
        </p:cNvPr>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1FB5AAD4-BB50-E140-D117-5B33A761D8C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36</a:t>
            </a:fld>
            <a:endParaRPr lang="en-US" altLang="en-US" sz="2400">
              <a:latin typeface="Times New Roman" panose="02020603050405020304" pitchFamily="18" charset="0"/>
            </a:endParaRPr>
          </a:p>
        </p:txBody>
      </p:sp>
      <p:pic>
        <p:nvPicPr>
          <p:cNvPr id="7" name="Picture 6">
            <a:extLst>
              <a:ext uri="{FF2B5EF4-FFF2-40B4-BE49-F238E27FC236}">
                <a16:creationId xmlns:a16="http://schemas.microsoft.com/office/drawing/2014/main" id="{DF18AFC1-C6A8-748E-05BC-FFA569649A62}"/>
              </a:ext>
            </a:extLst>
          </p:cNvPr>
          <p:cNvPicPr>
            <a:picLocks noChangeAspect="1"/>
          </p:cNvPicPr>
          <p:nvPr/>
        </p:nvPicPr>
        <p:blipFill>
          <a:blip r:embed="rId3"/>
          <a:srcRect l="4001" r="7711" b="2952"/>
          <a:stretch>
            <a:fillRect/>
          </a:stretch>
        </p:blipFill>
        <p:spPr>
          <a:xfrm>
            <a:off x="275906" y="436560"/>
            <a:ext cx="8563294" cy="6116639"/>
          </a:xfrm>
          <a:prstGeom prst="rect">
            <a:avLst/>
          </a:prstGeom>
        </p:spPr>
      </p:pic>
      <p:sp>
        <p:nvSpPr>
          <p:cNvPr id="3" name="Rectangle 2">
            <a:extLst>
              <a:ext uri="{FF2B5EF4-FFF2-40B4-BE49-F238E27FC236}">
                <a16:creationId xmlns:a16="http://schemas.microsoft.com/office/drawing/2014/main" id="{DE3CFB73-BCA2-9AD2-B170-BBEC91C5EA77}"/>
              </a:ext>
            </a:extLst>
          </p:cNvPr>
          <p:cNvSpPr/>
          <p:nvPr/>
        </p:nvSpPr>
        <p:spPr bwMode="auto">
          <a:xfrm>
            <a:off x="121919" y="3581400"/>
            <a:ext cx="8945882" cy="3138488"/>
          </a:xfrm>
          <a:prstGeom prst="rect">
            <a:avLst/>
          </a:prstGeom>
          <a:noFill/>
          <a:ln w="136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cxnSp>
        <p:nvCxnSpPr>
          <p:cNvPr id="4" name="Straight Arrow Connector 3">
            <a:extLst>
              <a:ext uri="{FF2B5EF4-FFF2-40B4-BE49-F238E27FC236}">
                <a16:creationId xmlns:a16="http://schemas.microsoft.com/office/drawing/2014/main" id="{E29AD776-6BA5-C75B-D78F-20BCCACD9894}"/>
              </a:ext>
            </a:extLst>
          </p:cNvPr>
          <p:cNvCxnSpPr/>
          <p:nvPr/>
        </p:nvCxnSpPr>
        <p:spPr bwMode="auto">
          <a:xfrm>
            <a:off x="5715000" y="4419600"/>
            <a:ext cx="0" cy="13716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355264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37</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76200"/>
            <a:ext cx="8839200" cy="1081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	REQUIREMENTS FOR Wi-Fi EXTENDERS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152400" y="1066800"/>
            <a:ext cx="8763000" cy="4419600"/>
          </a:xfrm>
        </p:spPr>
        <p:txBody>
          <a:bodyPr/>
          <a:lstStyle/>
          <a:p>
            <a:pPr marL="571500" indent="-571500">
              <a:buFont typeface="Arial" panose="020B0604020202020204" pitchFamily="34" charset="0"/>
              <a:buChar char="•"/>
            </a:pPr>
            <a:r>
              <a:rPr lang="en-US" altLang="en-US" sz="3700" dirty="0"/>
              <a:t>In "Access Point Mode", a 100 Megabits per second Ethernet port on a Wi-Fi extender will bottleneck the download and upload speeds of an Internet provider that is providing Internet speeds faster than 100 Megabits per second, since the Ethernet port is used to connect the Wi-Fi extender to the existing router in "Access Point Mode".</a:t>
            </a:r>
          </a:p>
        </p:txBody>
      </p:sp>
    </p:spTree>
    <p:extLst>
      <p:ext uri="{BB962C8B-B14F-4D97-AF65-F5344CB8AC3E}">
        <p14:creationId xmlns:p14="http://schemas.microsoft.com/office/powerpoint/2010/main" val="32224153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229F4-194D-8A3B-489A-37CCC7AFBDAC}"/>
            </a:ext>
          </a:extLst>
        </p:cNvPr>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1C7B2-F16C-BAAB-D662-65BD202425F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38</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BBDF0F00-C929-2CE4-104D-1A119A3E9DD5}"/>
              </a:ext>
            </a:extLst>
          </p:cNvPr>
          <p:cNvPicPr>
            <a:picLocks noChangeAspect="1"/>
          </p:cNvPicPr>
          <p:nvPr/>
        </p:nvPicPr>
        <p:blipFill>
          <a:blip r:embed="rId3"/>
          <a:srcRect l="2590" t="-1" r="7264" b="13283"/>
          <a:stretch>
            <a:fillRect/>
          </a:stretch>
        </p:blipFill>
        <p:spPr>
          <a:xfrm>
            <a:off x="92675" y="1295400"/>
            <a:ext cx="8958648" cy="3810000"/>
          </a:xfrm>
          <a:prstGeom prst="rect">
            <a:avLst/>
          </a:prstGeom>
        </p:spPr>
      </p:pic>
    </p:spTree>
    <p:extLst>
      <p:ext uri="{BB962C8B-B14F-4D97-AF65-F5344CB8AC3E}">
        <p14:creationId xmlns:p14="http://schemas.microsoft.com/office/powerpoint/2010/main" val="30735869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39</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90513"/>
            <a:ext cx="8839200" cy="1081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	REQUIREMENTS FOR Wi-Fi EXTENDERS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152400" y="1600200"/>
            <a:ext cx="8763000" cy="4419600"/>
          </a:xfrm>
        </p:spPr>
        <p:txBody>
          <a:bodyPr/>
          <a:lstStyle/>
          <a:p>
            <a:pPr marL="571500" indent="-571500">
              <a:buFont typeface="Arial" panose="020B0604020202020204" pitchFamily="34" charset="0"/>
              <a:buChar char="•"/>
            </a:pPr>
            <a:r>
              <a:rPr lang="en-US" altLang="en-US" sz="3700" dirty="0"/>
              <a:t>The Wi-Fi transmitter/receivers should be capable of operating at the highest Wi-Fi generation that the existing Wi-Fi router can operate on.</a:t>
            </a:r>
          </a:p>
        </p:txBody>
      </p:sp>
    </p:spTree>
    <p:extLst>
      <p:ext uri="{BB962C8B-B14F-4D97-AF65-F5344CB8AC3E}">
        <p14:creationId xmlns:p14="http://schemas.microsoft.com/office/powerpoint/2010/main" val="2730273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4</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152400"/>
            <a:ext cx="9144000" cy="609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TOPICS</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0" y="914400"/>
            <a:ext cx="9067800" cy="5562600"/>
          </a:xfrm>
        </p:spPr>
        <p:txBody>
          <a:bodyPr/>
          <a:lstStyle/>
          <a:p>
            <a:pPr marL="685800" indent="-685800">
              <a:buFont typeface="Arial" panose="020B0604020202020204" pitchFamily="34" charset="0"/>
              <a:buChar char="•"/>
              <a:defRPr/>
            </a:pPr>
            <a:r>
              <a:rPr lang="en-US" altLang="en-US" sz="4000" dirty="0"/>
              <a:t>Examples of Wi-Fi Extenders and Wi-f Mesh</a:t>
            </a:r>
          </a:p>
          <a:p>
            <a:pPr marL="685800" indent="-685800">
              <a:buFont typeface="Arial" panose="020B0604020202020204" pitchFamily="34" charset="0"/>
              <a:buChar char="•"/>
              <a:defRPr/>
            </a:pPr>
            <a:r>
              <a:rPr lang="en-US" altLang="en-US" sz="4000" dirty="0"/>
              <a:t>Two Modes of Operation for Wi-Fi Extenders</a:t>
            </a:r>
          </a:p>
          <a:p>
            <a:pPr marL="685800" indent="-685800">
              <a:buFont typeface="Arial" panose="020B0604020202020204" pitchFamily="34" charset="0"/>
              <a:buChar char="•"/>
              <a:defRPr/>
            </a:pPr>
            <a:r>
              <a:rPr lang="en-US" altLang="en-US" sz="4000" dirty="0"/>
              <a:t>Features of Wi-Fi Extenders</a:t>
            </a:r>
          </a:p>
          <a:p>
            <a:pPr marL="685800" indent="-685800">
              <a:buFont typeface="Arial" panose="020B0604020202020204" pitchFamily="34" charset="0"/>
              <a:buChar char="•"/>
              <a:defRPr/>
            </a:pPr>
            <a:r>
              <a:rPr lang="en-US" altLang="en-US" sz="4000" dirty="0"/>
              <a:t>Wi-Fi Extenders That We Recommend</a:t>
            </a:r>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a:extLst>
              <a:ext uri="{FF2B5EF4-FFF2-40B4-BE49-F238E27FC236}">
                <a16:creationId xmlns:a16="http://schemas.microsoft.com/office/drawing/2014/main" id="{70895AF7-17AD-1E7C-F0C6-BFA6CEDFBB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20A1DBD-D1BC-4431-9B2D-8196B06C410A}" type="slidenum">
              <a:rPr lang="en-US" altLang="en-US" sz="2400" smtClean="0">
                <a:latin typeface="Times New Roman" panose="02020603050405020304" pitchFamily="18" charset="0"/>
              </a:rPr>
              <a:pPr>
                <a:spcBef>
                  <a:spcPct val="0"/>
                </a:spcBef>
                <a:buClrTx/>
                <a:buFontTx/>
                <a:buNone/>
              </a:pPr>
              <a:t>40</a:t>
            </a:fld>
            <a:endParaRPr lang="en-US" altLang="en-US" sz="2400">
              <a:latin typeface="Times New Roman" panose="02020603050405020304" pitchFamily="18" charset="0"/>
            </a:endParaRPr>
          </a:p>
        </p:txBody>
      </p:sp>
      <p:pic>
        <p:nvPicPr>
          <p:cNvPr id="13315" name="Picture 2">
            <a:extLst>
              <a:ext uri="{FF2B5EF4-FFF2-40B4-BE49-F238E27FC236}">
                <a16:creationId xmlns:a16="http://schemas.microsoft.com/office/drawing/2014/main" id="{3A5C6962-4C15-3CBC-4430-7C0C080FC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437563"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1">
            <a:extLst>
              <a:ext uri="{FF2B5EF4-FFF2-40B4-BE49-F238E27FC236}">
                <a16:creationId xmlns:a16="http://schemas.microsoft.com/office/drawing/2014/main" id="{BDFD0AAD-E36C-DAD8-312E-33A5EA387D30}"/>
              </a:ext>
            </a:extLst>
          </p:cNvPr>
          <p:cNvSpPr txBox="1">
            <a:spLocks noChangeArrowheads="1"/>
          </p:cNvSpPr>
          <p:nvPr/>
        </p:nvSpPr>
        <p:spPr bwMode="auto">
          <a:xfrm>
            <a:off x="457200" y="16002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000" b="1" dirty="0">
                <a:solidFill>
                  <a:srgbClr val="000000"/>
                </a:solidFill>
              </a:rPr>
              <a:t> Wi-Fi 7            </a:t>
            </a:r>
            <a:r>
              <a:rPr lang="en-US" altLang="en-US" sz="3000" b="1" dirty="0">
                <a:solidFill>
                  <a:srgbClr val="7878DE"/>
                </a:solidFill>
              </a:rPr>
              <a:t>802.11be           </a:t>
            </a:r>
            <a:r>
              <a:rPr lang="en-US" altLang="en-US" sz="3000" dirty="0">
                <a:solidFill>
                  <a:srgbClr val="7878DE"/>
                </a:solidFill>
              </a:rPr>
              <a:t> </a:t>
            </a:r>
            <a:r>
              <a:rPr lang="en-US" altLang="en-US" sz="3000" dirty="0">
                <a:solidFill>
                  <a:srgbClr val="000000"/>
                </a:solidFill>
              </a:rPr>
              <a:t>721 to 46120       2024                 2.4/5/6 </a:t>
            </a:r>
          </a:p>
        </p:txBody>
      </p:sp>
      <p:sp>
        <p:nvSpPr>
          <p:cNvPr id="13317" name="TextBox 2">
            <a:extLst>
              <a:ext uri="{FF2B5EF4-FFF2-40B4-BE49-F238E27FC236}">
                <a16:creationId xmlns:a16="http://schemas.microsoft.com/office/drawing/2014/main" id="{62D001A4-4457-1EFD-4C43-5067EB074A03}"/>
              </a:ext>
            </a:extLst>
          </p:cNvPr>
          <p:cNvSpPr txBox="1">
            <a:spLocks noChangeArrowheads="1"/>
          </p:cNvSpPr>
          <p:nvPr/>
        </p:nvSpPr>
        <p:spPr bwMode="auto">
          <a:xfrm>
            <a:off x="7848600" y="2022475"/>
            <a:ext cx="1133475"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182880">
            <a:spAutoFit/>
          </a:bodyPr>
          <a:lstStyle/>
          <a:p>
            <a:r>
              <a:rPr lang="en-US" altLang="en-US" sz="3000">
                <a:solidFill>
                  <a:srgbClr val="000000"/>
                </a:solidFill>
              </a:rPr>
              <a:t>2.4/5/6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41</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76200"/>
            <a:ext cx="8839200" cy="13096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INSTALL CAT 6 OR 7 CABLING FOR THE LOWEST COST FOR ETHERNET CABLING</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76200" y="1524000"/>
            <a:ext cx="8991600" cy="4876800"/>
          </a:xfrm>
        </p:spPr>
        <p:txBody>
          <a:bodyPr/>
          <a:lstStyle/>
          <a:p>
            <a:pPr marL="571500" indent="-571500">
              <a:buFont typeface="Arial" panose="020B0604020202020204" pitchFamily="34" charset="0"/>
              <a:buChar char="•"/>
            </a:pPr>
            <a:r>
              <a:rPr lang="en-US" altLang="en-US" sz="3700" dirty="0"/>
              <a:t>as explained at                                                 </a:t>
            </a:r>
            <a:r>
              <a:rPr lang="en-US" altLang="en-US" sz="3700" dirty="0">
                <a:hlinkClick r:id="rId3"/>
              </a:rPr>
              <a:t>https://aztcs.apcug.org/meeting_notes/winhardsig/networks/Ethernet/Ethernet.pdf</a:t>
            </a:r>
            <a:r>
              <a:rPr lang="en-US" altLang="en-US" sz="3700" dirty="0"/>
              <a:t>                                                            and                                                         </a:t>
            </a:r>
            <a:r>
              <a:rPr lang="en-US" altLang="en-US" sz="3700" dirty="0">
                <a:hlinkClick r:id="rId4"/>
              </a:rPr>
              <a:t>https://aztcs.apcug.org/meeting_notes/winhardsig/networks/Ethernet/Ethernet.pptx</a:t>
            </a:r>
            <a:r>
              <a:rPr lang="en-US" altLang="en-US" sz="3700" dirty="0"/>
              <a:t>                                                                </a:t>
            </a:r>
          </a:p>
        </p:txBody>
      </p:sp>
    </p:spTree>
    <p:extLst>
      <p:ext uri="{BB962C8B-B14F-4D97-AF65-F5344CB8AC3E}">
        <p14:creationId xmlns:p14="http://schemas.microsoft.com/office/powerpoint/2010/main" val="30093152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42</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14313"/>
            <a:ext cx="8839200" cy="16144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INSTALL CAT 6 OR 7 CABLING FOR THE LOWEST COST OF ETHERNET CABLING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76200" y="1904999"/>
            <a:ext cx="8991600" cy="4738687"/>
          </a:xfrm>
        </p:spPr>
        <p:txBody>
          <a:bodyPr/>
          <a:lstStyle/>
          <a:p>
            <a:pPr marL="571500" indent="-571500">
              <a:buFont typeface="Arial" panose="020B0604020202020204" pitchFamily="34" charset="0"/>
              <a:buChar char="•"/>
            </a:pPr>
            <a:r>
              <a:rPr lang="en-US" altLang="en-US" sz="3700" dirty="0"/>
              <a:t>and                                        </a:t>
            </a:r>
            <a:r>
              <a:rPr lang="en-US" altLang="en-US" sz="3700" dirty="0">
                <a:hlinkClick r:id="rId3"/>
              </a:rPr>
              <a:t>https://aztcs.apcug.org/meeting_notes/winhardsig/networks/Ethernet/Cat7-6-5-installation.pdf</a:t>
            </a:r>
            <a:r>
              <a:rPr lang="en-US" altLang="en-US" sz="3700" dirty="0"/>
              <a:t>                                             and</a:t>
            </a:r>
          </a:p>
          <a:p>
            <a:pPr marL="571500" indent="-571500">
              <a:buFont typeface="Arial" panose="020B0604020202020204" pitchFamily="34" charset="0"/>
              <a:buChar char="•"/>
            </a:pPr>
            <a:r>
              <a:rPr lang="en-US" altLang="en-US" sz="3700" dirty="0">
                <a:hlinkClick r:id="rId4"/>
              </a:rPr>
              <a:t>https://aztcs.apcug.org/meeting_notes/winhardsig/networks/Ethernet/Cat7-6-5-installation.pptx</a:t>
            </a:r>
            <a:endParaRPr lang="en-US" altLang="en-US" sz="3700" dirty="0"/>
          </a:p>
          <a:p>
            <a:pPr marL="571500" indent="-571500">
              <a:buFont typeface="Arial" panose="020B0604020202020204" pitchFamily="34" charset="0"/>
              <a:buChar char="•"/>
            </a:pPr>
            <a:endParaRPr lang="en-US" altLang="en-US" sz="3700" dirty="0"/>
          </a:p>
        </p:txBody>
      </p:sp>
    </p:spTree>
    <p:extLst>
      <p:ext uri="{BB962C8B-B14F-4D97-AF65-F5344CB8AC3E}">
        <p14:creationId xmlns:p14="http://schemas.microsoft.com/office/powerpoint/2010/main" val="33095622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43</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28600"/>
            <a:ext cx="88392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INSTALL CAT 8 CABLING FOR THE FASTEST POSSIBLE ETHERNET CONNECTION</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381000" y="1676400"/>
            <a:ext cx="8001000" cy="4419600"/>
          </a:xfrm>
        </p:spPr>
        <p:txBody>
          <a:bodyPr/>
          <a:lstStyle/>
          <a:p>
            <a:pPr marL="571500" indent="-571500">
              <a:buFont typeface="Arial" panose="020B0604020202020204" pitchFamily="34" charset="0"/>
              <a:buChar char="•"/>
            </a:pPr>
            <a:r>
              <a:rPr lang="en-US" altLang="en-US" sz="3700" dirty="0"/>
              <a:t>as explained at                                       </a:t>
            </a:r>
            <a:r>
              <a:rPr lang="en-US" dirty="0"/>
              <a:t>is explained at</a:t>
            </a:r>
            <a:br>
              <a:rPr lang="en-US" sz="4000" dirty="0"/>
            </a:br>
            <a:r>
              <a:rPr lang="en-US" dirty="0">
                <a:hlinkClick r:id="rId3"/>
              </a:rPr>
              <a:t>https://aztcs.apcug.org/meeting_notes/winhardsig/networks/Ethernet/Cat8-installation.pdf</a:t>
            </a:r>
            <a:br>
              <a:rPr lang="en-US" sz="4000" dirty="0"/>
            </a:br>
            <a:r>
              <a:rPr lang="en-US" dirty="0"/>
              <a:t>and</a:t>
            </a:r>
            <a:br>
              <a:rPr lang="en-US" sz="4000" dirty="0"/>
            </a:br>
            <a:r>
              <a:rPr lang="en-US" dirty="0">
                <a:hlinkClick r:id="rId4"/>
              </a:rPr>
              <a:t>https://aztcs.apcug.org/meeting_notes/winhardsig/networks/Ethernet/Cat8-installation.pptx</a:t>
            </a:r>
            <a:br>
              <a:rPr lang="en-US" sz="4000" dirty="0"/>
            </a:br>
            <a:endParaRPr lang="en-US" altLang="en-US" sz="3700" dirty="0"/>
          </a:p>
        </p:txBody>
      </p:sp>
    </p:spTree>
    <p:extLst>
      <p:ext uri="{BB962C8B-B14F-4D97-AF65-F5344CB8AC3E}">
        <p14:creationId xmlns:p14="http://schemas.microsoft.com/office/powerpoint/2010/main" val="6360971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44</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28600"/>
            <a:ext cx="88392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"MULTIMEDIA OVER COAX ALLIANCE" OPTION</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381000" y="1676400"/>
            <a:ext cx="8001000" cy="4419600"/>
          </a:xfrm>
        </p:spPr>
        <p:txBody>
          <a:bodyPr/>
          <a:lstStyle/>
          <a:p>
            <a:pPr marL="571500" indent="-571500">
              <a:buFont typeface="Arial" panose="020B0604020202020204" pitchFamily="34" charset="0"/>
              <a:buChar char="•"/>
            </a:pPr>
            <a:r>
              <a:rPr lang="en-US" altLang="en-US" sz="3700" dirty="0"/>
              <a:t>"MoCA version 2.5" is an Ethernet equivalent technology that requires new or existing RG6 coaxial cable</a:t>
            </a:r>
          </a:p>
          <a:p>
            <a:pPr marL="571500" indent="-571500">
              <a:buFont typeface="Arial" panose="020B0604020202020204" pitchFamily="34" charset="0"/>
              <a:buChar char="•"/>
            </a:pPr>
            <a:r>
              <a:rPr lang="en-US" altLang="en-US" sz="3700" dirty="0">
                <a:hlinkClick r:id="rId3"/>
              </a:rPr>
              <a:t>https://www.amazon.com/Hitron-Adapter-Ethernet-Enhanced-Streaming/dp/B0C47MJT83/</a:t>
            </a:r>
            <a:endParaRPr lang="en-US" altLang="en-US" sz="3700" dirty="0"/>
          </a:p>
        </p:txBody>
      </p:sp>
    </p:spTree>
    <p:extLst>
      <p:ext uri="{BB962C8B-B14F-4D97-AF65-F5344CB8AC3E}">
        <p14:creationId xmlns:p14="http://schemas.microsoft.com/office/powerpoint/2010/main" val="2977679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45</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28600"/>
            <a:ext cx="88392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Wi-Fi EXTENDERS THAT WE RECOMMEND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381000" y="1676400"/>
            <a:ext cx="8001000" cy="4419600"/>
          </a:xfrm>
        </p:spPr>
        <p:txBody>
          <a:bodyPr/>
          <a:lstStyle/>
          <a:p>
            <a:pPr marL="571500" indent="-571500">
              <a:buFont typeface="Arial" panose="020B0604020202020204" pitchFamily="34" charset="0"/>
              <a:buChar char="•"/>
            </a:pPr>
            <a:r>
              <a:rPr lang="en-US" altLang="en-US" sz="3700" dirty="0">
                <a:hlinkClick r:id="rId3"/>
              </a:rPr>
              <a:t>https://www.amazon.com/dp/B0DT1NYBMJ?ref_=ppx_hzsearch_conn_dt_b_fed_asin_title_6</a:t>
            </a:r>
            <a:r>
              <a:rPr lang="en-US" altLang="en-US" sz="3700" dirty="0"/>
              <a:t>                           </a:t>
            </a:r>
          </a:p>
          <a:p>
            <a:pPr marL="571500" indent="-571500">
              <a:buFont typeface="Arial" panose="020B0604020202020204" pitchFamily="34" charset="0"/>
              <a:buChar char="•"/>
            </a:pPr>
            <a:r>
              <a:rPr lang="en-US" altLang="en-US" sz="3700" dirty="0"/>
              <a:t>This Wi-Fi extender is adequate if your Internet provider is providing your with upload and download speeds below 100 Megabits per second</a:t>
            </a:r>
          </a:p>
        </p:txBody>
      </p:sp>
    </p:spTree>
    <p:extLst>
      <p:ext uri="{BB962C8B-B14F-4D97-AF65-F5344CB8AC3E}">
        <p14:creationId xmlns:p14="http://schemas.microsoft.com/office/powerpoint/2010/main" val="3798957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46</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28600"/>
            <a:ext cx="88392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Wi-Fi EXTENDERS THAT WE RECOMMEND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381000" y="1676400"/>
            <a:ext cx="8001000" cy="4419600"/>
          </a:xfrm>
        </p:spPr>
        <p:txBody>
          <a:bodyPr/>
          <a:lstStyle/>
          <a:p>
            <a:pPr marL="571500" indent="-571500">
              <a:buFont typeface="Arial" panose="020B0604020202020204" pitchFamily="34" charset="0"/>
              <a:buChar char="•"/>
            </a:pPr>
            <a:r>
              <a:rPr lang="en-US" altLang="en-US" sz="3700" dirty="0">
                <a:hlinkClick r:id="rId3"/>
              </a:rPr>
              <a:t>https://www.amazon.com/dp/B0D5YR7HKF?ref_=ppx_hzsearch_conn_dt_b_fed_asin_title_3</a:t>
            </a:r>
            <a:endParaRPr lang="en-US" altLang="en-US" sz="3700" dirty="0"/>
          </a:p>
          <a:p>
            <a:pPr marL="571500" indent="-571500">
              <a:buFont typeface="Arial" panose="020B0604020202020204" pitchFamily="34" charset="0"/>
              <a:buChar char="•"/>
            </a:pPr>
            <a:r>
              <a:rPr lang="en-US" altLang="en-US" sz="3700" dirty="0"/>
              <a:t>This Wi-Fi extender is adequate if your Internet provider is providing you with upload and download speeds below 100 Megabits per second</a:t>
            </a:r>
          </a:p>
          <a:p>
            <a:pPr marL="571500" indent="-571500">
              <a:buFont typeface="Arial" panose="020B0604020202020204" pitchFamily="34" charset="0"/>
              <a:buChar char="•"/>
            </a:pPr>
            <a:endParaRPr lang="en-US" altLang="en-US" sz="3700" dirty="0"/>
          </a:p>
        </p:txBody>
      </p:sp>
    </p:spTree>
    <p:extLst>
      <p:ext uri="{BB962C8B-B14F-4D97-AF65-F5344CB8AC3E}">
        <p14:creationId xmlns:p14="http://schemas.microsoft.com/office/powerpoint/2010/main" val="21860871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47</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28600"/>
            <a:ext cx="88392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Wi-Fi EXTENDERS THAT WE RECOMMEND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381000" y="1371600"/>
            <a:ext cx="8001000" cy="4419600"/>
          </a:xfrm>
        </p:spPr>
        <p:txBody>
          <a:bodyPr/>
          <a:lstStyle/>
          <a:p>
            <a:pPr marL="571500" indent="-571500">
              <a:buFont typeface="Arial" panose="020B0604020202020204" pitchFamily="34" charset="0"/>
              <a:buChar char="•"/>
            </a:pPr>
            <a:r>
              <a:rPr lang="en-US" altLang="en-US" sz="3700" dirty="0">
                <a:hlinkClick r:id="rId3"/>
              </a:rPr>
              <a:t>https://www.amazon.com/dp/B0DMBXDY75?ref_=ppx_hzsearch_conn_dt_b_fed_asin_title_1&amp;th=1</a:t>
            </a:r>
            <a:endParaRPr lang="en-US" altLang="en-US" sz="3700" dirty="0"/>
          </a:p>
          <a:p>
            <a:pPr marL="571500" indent="-571500">
              <a:buFont typeface="Arial" panose="020B0604020202020204" pitchFamily="34" charset="0"/>
              <a:buChar char="•"/>
            </a:pPr>
            <a:r>
              <a:rPr lang="en-US" altLang="en-US" sz="3700" dirty="0"/>
              <a:t>This Wi-Fi extender has a Gigabit Ethernet port so it is fast enough if your Internet provider is providing you with upload and/or download speeds greater than 100 Megabits per second.</a:t>
            </a:r>
          </a:p>
        </p:txBody>
      </p:sp>
    </p:spTree>
    <p:extLst>
      <p:ext uri="{BB962C8B-B14F-4D97-AF65-F5344CB8AC3E}">
        <p14:creationId xmlns:p14="http://schemas.microsoft.com/office/powerpoint/2010/main" val="10466976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48</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28600"/>
            <a:ext cx="88392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MESH ROUTERS ARE USUALLY FASTER THAN Wi-Fi EXTENDERS</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381000" y="1371600"/>
            <a:ext cx="8001000" cy="4419600"/>
          </a:xfrm>
        </p:spPr>
        <p:txBody>
          <a:bodyPr/>
          <a:lstStyle/>
          <a:p>
            <a:pPr marL="571500" indent="-571500">
              <a:buFont typeface="Arial" panose="020B0604020202020204" pitchFamily="34" charset="0"/>
              <a:buChar char="•"/>
            </a:pPr>
            <a:r>
              <a:rPr lang="en-US" altLang="en-US" sz="3700" dirty="0"/>
              <a:t>Mesh routers usually have extra access points/transmitter-receivers to speed up the backhaul communications between the subordinate mesh router(s) and the main mesh routers</a:t>
            </a:r>
          </a:p>
        </p:txBody>
      </p:sp>
    </p:spTree>
    <p:extLst>
      <p:ext uri="{BB962C8B-B14F-4D97-AF65-F5344CB8AC3E}">
        <p14:creationId xmlns:p14="http://schemas.microsoft.com/office/powerpoint/2010/main" val="1181551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49</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28600"/>
            <a:ext cx="88392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MESH ROUTERS ARE USUALLY FASTER THAN Wi-Fi EXTENDERS</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381000" y="1371600"/>
            <a:ext cx="8001000" cy="4419600"/>
          </a:xfrm>
        </p:spPr>
        <p:txBody>
          <a:bodyPr/>
          <a:lstStyle/>
          <a:p>
            <a:pPr marL="571500" indent="-571500">
              <a:buFont typeface="Arial" panose="020B0604020202020204" pitchFamily="34" charset="0"/>
              <a:buChar char="•"/>
            </a:pPr>
            <a:r>
              <a:rPr lang="en-US" altLang="en-US" sz="3700" dirty="0"/>
              <a:t>This moderately-priced pair of Asus mesh router is the best deal that we have been able to find. You will need two of them for an entry-level mesh:                               </a:t>
            </a:r>
            <a:r>
              <a:rPr lang="en-US" altLang="en-US" sz="3700" dirty="0">
                <a:hlinkClick r:id="rId3"/>
              </a:rPr>
              <a:t>https://www.amazon.com/dp/B0DHWCQ3FP</a:t>
            </a:r>
            <a:endParaRPr lang="en-US" altLang="en-US" sz="3700" dirty="0"/>
          </a:p>
        </p:txBody>
      </p:sp>
    </p:spTree>
    <p:extLst>
      <p:ext uri="{BB962C8B-B14F-4D97-AF65-F5344CB8AC3E}">
        <p14:creationId xmlns:p14="http://schemas.microsoft.com/office/powerpoint/2010/main" val="7040663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5</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533400" y="3510643"/>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6" name="TextBox 5">
            <a:extLst>
              <a:ext uri="{FF2B5EF4-FFF2-40B4-BE49-F238E27FC236}">
                <a16:creationId xmlns:a16="http://schemas.microsoft.com/office/drawing/2014/main" id="{0FAE09A1-3F7E-A192-9B8A-3E6F0116F724}"/>
              </a:ext>
            </a:extLst>
          </p:cNvPr>
          <p:cNvSpPr txBox="1"/>
          <p:nvPr/>
        </p:nvSpPr>
        <p:spPr>
          <a:xfrm>
            <a:off x="838199" y="5593298"/>
            <a:ext cx="7847013" cy="502702"/>
          </a:xfrm>
          <a:prstGeom prst="rect">
            <a:avLst/>
          </a:prstGeom>
          <a:noFill/>
        </p:spPr>
        <p:txBody>
          <a:bodyPr wrap="square">
            <a:spAutoFit/>
          </a:bodyPr>
          <a:lstStyle/>
          <a:p>
            <a:pPr algn="ctr"/>
            <a:r>
              <a:rPr lang="en-US" b="1" dirty="0">
                <a:solidFill>
                  <a:srgbClr val="FF0000"/>
                </a:solidFill>
              </a:rPr>
              <a:t>MY OFFICE AREA LACKS Wi-Fi COVERAGE</a:t>
            </a:r>
            <a:endParaRPr lang="en-US" sz="40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4563" y="1752600"/>
            <a:ext cx="5172074"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#1</a:t>
            </a:r>
          </a:p>
          <a:p>
            <a:pPr algn="ctr"/>
            <a:endParaRPr lang="en-US" sz="44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a:endCxn id="5" idx="0"/>
          </p:cNvCxnSpPr>
          <p:nvPr/>
        </p:nvCxnSpPr>
        <p:spPr bwMode="auto">
          <a:xfrm>
            <a:off x="4800600" y="1113988"/>
            <a:ext cx="0" cy="638612"/>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9" name="Oval 8">
            <a:extLst>
              <a:ext uri="{FF2B5EF4-FFF2-40B4-BE49-F238E27FC236}">
                <a16:creationId xmlns:a16="http://schemas.microsoft.com/office/drawing/2014/main" id="{77C15EFC-2DDF-6842-15DF-92FA810BA74F}"/>
              </a:ext>
            </a:extLst>
          </p:cNvPr>
          <p:cNvSpPr/>
          <p:nvPr/>
        </p:nvSpPr>
        <p:spPr bwMode="auto">
          <a:xfrm>
            <a:off x="838200" y="381000"/>
            <a:ext cx="7924800" cy="3035980"/>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22479220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50</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A1FCEE0A-2C69-095F-F6A5-4244F328CD83}"/>
              </a:ext>
            </a:extLst>
          </p:cNvPr>
          <p:cNvPicPr>
            <a:picLocks noChangeAspect="1"/>
          </p:cNvPicPr>
          <p:nvPr/>
        </p:nvPicPr>
        <p:blipFill>
          <a:blip r:embed="rId3"/>
          <a:stretch>
            <a:fillRect/>
          </a:stretch>
        </p:blipFill>
        <p:spPr>
          <a:xfrm>
            <a:off x="2490772" y="328590"/>
            <a:ext cx="4162455" cy="6200820"/>
          </a:xfrm>
          <a:prstGeom prst="rect">
            <a:avLst/>
          </a:prstGeom>
        </p:spPr>
      </p:pic>
    </p:spTree>
    <p:extLst>
      <p:ext uri="{BB962C8B-B14F-4D97-AF65-F5344CB8AC3E}">
        <p14:creationId xmlns:p14="http://schemas.microsoft.com/office/powerpoint/2010/main" val="21120364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6</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3048000"/>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6" name="TextBox 5">
            <a:extLst>
              <a:ext uri="{FF2B5EF4-FFF2-40B4-BE49-F238E27FC236}">
                <a16:creationId xmlns:a16="http://schemas.microsoft.com/office/drawing/2014/main" id="{0FAE09A1-3F7E-A192-9B8A-3E6F0116F724}"/>
              </a:ext>
            </a:extLst>
          </p:cNvPr>
          <p:cNvSpPr txBox="1"/>
          <p:nvPr/>
        </p:nvSpPr>
        <p:spPr>
          <a:xfrm>
            <a:off x="685800" y="6019800"/>
            <a:ext cx="7924800" cy="502702"/>
          </a:xfrm>
          <a:prstGeom prst="rect">
            <a:avLst/>
          </a:prstGeom>
          <a:noFill/>
        </p:spPr>
        <p:txBody>
          <a:bodyPr wrap="square">
            <a:spAutoFit/>
          </a:bodyPr>
          <a:lstStyle/>
          <a:p>
            <a:r>
              <a:rPr lang="en-US" b="1" dirty="0">
                <a:solidFill>
                  <a:srgbClr val="FF0000"/>
                </a:solidFill>
              </a:rPr>
              <a:t>MY OFFICE AREA NOW HAS Wi-Fi COVERAGE</a:t>
            </a:r>
            <a:endParaRPr lang="en-US" sz="40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9326" y="1828800"/>
            <a:ext cx="5172074"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#1</a:t>
            </a:r>
          </a:p>
          <a:p>
            <a:pPr algn="ctr"/>
            <a:endParaRPr lang="en-US" sz="44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00600" y="1452344"/>
            <a:ext cx="0" cy="452656"/>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600075" y="4570978"/>
            <a:ext cx="2667000" cy="1446550"/>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#2</a:t>
            </a:r>
          </a:p>
          <a:p>
            <a:pPr algn="ctr"/>
            <a:endParaRPr lang="en-US" sz="4400" b="1" dirty="0">
              <a:solidFill>
                <a:srgbClr val="FF0000"/>
              </a:solidFill>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657600"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COSTLY NETGEAR  EXTENDER</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326187"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CHEAP</a:t>
            </a:r>
          </a:p>
          <a:p>
            <a:pPr algn="ctr"/>
            <a:r>
              <a:rPr lang="en-US" sz="4400" b="1" dirty="0">
                <a:solidFill>
                  <a:srgbClr val="FF0000"/>
                </a:solidFill>
              </a:rPr>
              <a:t>Wi-Fi EXTENDER</a:t>
            </a:r>
          </a:p>
          <a:p>
            <a:pPr algn="ctr"/>
            <a:endParaRPr lang="en-US" sz="4400" b="1" dirty="0">
              <a:solidFill>
                <a:srgbClr val="FF0000"/>
              </a:solidFill>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7</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152400"/>
            <a:ext cx="9144000" cy="609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BACKHAUL CONNECTIONS</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0" y="914400"/>
            <a:ext cx="9067800" cy="5562600"/>
          </a:xfrm>
        </p:spPr>
        <p:txBody>
          <a:bodyPr/>
          <a:lstStyle/>
          <a:p>
            <a:pPr marL="685800" indent="-685800">
              <a:buFont typeface="Arial" panose="020B0604020202020204" pitchFamily="34" charset="0"/>
              <a:buChar char="•"/>
              <a:defRPr/>
            </a:pPr>
            <a:r>
              <a:rPr lang="en-US" altLang="en-US" sz="4000" dirty="0"/>
              <a:t>The vertical black lines represent the backhaul connections between the router in the North side of the house and the South side of the house represent the </a:t>
            </a:r>
            <a:r>
              <a:rPr lang="en-US" altLang="en-US" sz="4000" b="1" dirty="0"/>
              <a:t>backhaul</a:t>
            </a:r>
            <a:r>
              <a:rPr lang="en-US" altLang="en-US" sz="4000" dirty="0"/>
              <a:t> connections.</a:t>
            </a:r>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35227900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8</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3048000"/>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6" name="TextBox 5">
            <a:extLst>
              <a:ext uri="{FF2B5EF4-FFF2-40B4-BE49-F238E27FC236}">
                <a16:creationId xmlns:a16="http://schemas.microsoft.com/office/drawing/2014/main" id="{0FAE09A1-3F7E-A192-9B8A-3E6F0116F724}"/>
              </a:ext>
            </a:extLst>
          </p:cNvPr>
          <p:cNvSpPr txBox="1"/>
          <p:nvPr/>
        </p:nvSpPr>
        <p:spPr>
          <a:xfrm>
            <a:off x="685800" y="6019800"/>
            <a:ext cx="7924800" cy="502702"/>
          </a:xfrm>
          <a:prstGeom prst="rect">
            <a:avLst/>
          </a:prstGeom>
          <a:noFill/>
        </p:spPr>
        <p:txBody>
          <a:bodyPr wrap="square">
            <a:spAutoFit/>
          </a:bodyPr>
          <a:lstStyle/>
          <a:p>
            <a:r>
              <a:rPr lang="en-US" b="1" dirty="0">
                <a:solidFill>
                  <a:srgbClr val="FF0000"/>
                </a:solidFill>
              </a:rPr>
              <a:t>MY OFFICE AREA NOW HAS Wi-Fi COVERAGE</a:t>
            </a:r>
            <a:endParaRPr lang="en-US" sz="40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9326" y="1828800"/>
            <a:ext cx="5172074"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#1</a:t>
            </a:r>
          </a:p>
          <a:p>
            <a:pPr algn="ctr"/>
            <a:endParaRPr lang="en-US" sz="44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00600" y="1452344"/>
            <a:ext cx="0" cy="452656"/>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600075" y="4570978"/>
            <a:ext cx="2667000" cy="1446550"/>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#2</a:t>
            </a:r>
          </a:p>
          <a:p>
            <a:pPr algn="ctr"/>
            <a:endParaRPr lang="en-US" sz="4400" b="1" dirty="0">
              <a:solidFill>
                <a:srgbClr val="FF0000"/>
              </a:solidFill>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582987"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COSTLY NETGEAR  EXTENDER</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248400"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CHEAP</a:t>
            </a:r>
          </a:p>
          <a:p>
            <a:pPr algn="ctr"/>
            <a:r>
              <a:rPr lang="en-US" sz="4400" b="1" dirty="0">
                <a:solidFill>
                  <a:srgbClr val="FF0000"/>
                </a:solidFill>
              </a:rPr>
              <a:t>Wi-Fi EXTENDER</a:t>
            </a:r>
          </a:p>
          <a:p>
            <a:pPr algn="ctr"/>
            <a:endParaRPr lang="en-US" sz="4400" b="1" dirty="0">
              <a:solidFill>
                <a:srgbClr val="FF0000"/>
              </a:solidFill>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7" name="Oval 6">
            <a:extLst>
              <a:ext uri="{FF2B5EF4-FFF2-40B4-BE49-F238E27FC236}">
                <a16:creationId xmlns:a16="http://schemas.microsoft.com/office/drawing/2014/main" id="{C5485D27-3E05-5AC7-3472-F729371F844F}"/>
              </a:ext>
            </a:extLst>
          </p:cNvPr>
          <p:cNvSpPr/>
          <p:nvPr/>
        </p:nvSpPr>
        <p:spPr bwMode="auto">
          <a:xfrm>
            <a:off x="838200" y="381000"/>
            <a:ext cx="7924800"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9" name="Oval 8">
            <a:extLst>
              <a:ext uri="{FF2B5EF4-FFF2-40B4-BE49-F238E27FC236}">
                <a16:creationId xmlns:a16="http://schemas.microsoft.com/office/drawing/2014/main" id="{F822BED4-B741-5C83-47F3-93BED46B2360}"/>
              </a:ext>
            </a:extLst>
          </p:cNvPr>
          <p:cNvSpPr/>
          <p:nvPr/>
        </p:nvSpPr>
        <p:spPr bwMode="auto">
          <a:xfrm>
            <a:off x="609599" y="3960128"/>
            <a:ext cx="8075613"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2591685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9</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152400"/>
            <a:ext cx="9144000" cy="609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BACKHAUL CONNECTIONS</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0" y="914400"/>
            <a:ext cx="9067800" cy="5562600"/>
          </a:xfrm>
        </p:spPr>
        <p:txBody>
          <a:bodyPr/>
          <a:lstStyle/>
          <a:p>
            <a:pPr marL="685800" indent="-685800">
              <a:buFont typeface="Arial" panose="020B0604020202020204" pitchFamily="34" charset="0"/>
              <a:buChar char="•"/>
              <a:defRPr/>
            </a:pPr>
            <a:r>
              <a:rPr lang="en-US" altLang="en-US" sz="4000" dirty="0"/>
              <a:t>The vertical black lines represent the connections between the router in the North side of the house and extender devices in the South side of the house. </a:t>
            </a:r>
          </a:p>
          <a:p>
            <a:pPr marL="685800" indent="-685800">
              <a:buFont typeface="Arial" panose="020B0604020202020204" pitchFamily="34" charset="0"/>
              <a:buChar char="•"/>
              <a:defRPr/>
            </a:pPr>
            <a:r>
              <a:rPr lang="en-US" altLang="en-US" sz="4000" dirty="0"/>
              <a:t>These connections are called backhaul connections.</a:t>
            </a:r>
          </a:p>
          <a:p>
            <a:pPr marL="685800" indent="-685800">
              <a:buFont typeface="Arial" panose="020B0604020202020204" pitchFamily="34" charset="0"/>
              <a:buChar char="•"/>
              <a:defRPr/>
            </a:pPr>
            <a:r>
              <a:rPr lang="en-US" altLang="en-US" sz="4000" dirty="0"/>
              <a:t>Backhaul connections can be either wireless or wired.</a:t>
            </a:r>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891393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13611</TotalTime>
  <Words>1623</Words>
  <Application>Microsoft Office PowerPoint</Application>
  <PresentationFormat>On-screen Show (4:3)</PresentationFormat>
  <Paragraphs>236</Paragraphs>
  <Slides>50</Slides>
  <Notes>50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Times New Roman</vt:lpstr>
      <vt:lpstr>Default Design</vt:lpstr>
      <vt:lpstr>PowerPoint Presentation</vt:lpstr>
      <vt:lpstr>Web location for this presentation:</vt:lpstr>
      <vt:lpstr>EXECUTIVE SUMMARY</vt:lpstr>
      <vt:lpstr>TOPICS</vt:lpstr>
      <vt:lpstr>PowerPoint Presentation</vt:lpstr>
      <vt:lpstr>PowerPoint Presentation</vt:lpstr>
      <vt:lpstr>BACKHAUL CONNECTIONS</vt:lpstr>
      <vt:lpstr>PowerPoint Presentation</vt:lpstr>
      <vt:lpstr>BACKHAUL CONNECTIONS</vt:lpstr>
      <vt:lpstr>PowerPoint Presentation</vt:lpstr>
      <vt:lpstr>PowerPoint Presentation</vt:lpstr>
      <vt:lpstr>PowerPoint Presentation</vt:lpstr>
      <vt:lpstr>TWO MODES OF OPERATION FOR A Wi-Fi EXTENDER</vt:lpstr>
      <vt:lpstr>TWO MODES OF OPERATION FOR A Wi-Fi EXTENDER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KEY TO GETTING REASONABLY FAST SPEEDS FOR THE BACKHAUL CONNECTION..</vt:lpstr>
      <vt:lpstr>OPTIONS FOR THE BACKHAUL CONNECTION</vt:lpstr>
      <vt:lpstr>POWERLINE NETWORKING KIT</vt:lpstr>
      <vt:lpstr>POWERLINE NETWORKING KIT             (continued)</vt:lpstr>
      <vt:lpstr>POWERLINE NETWORKING KIT              (continued)   </vt:lpstr>
      <vt:lpstr>POWERLINE NETWORKING KIT              (continued)   </vt:lpstr>
      <vt:lpstr>POWERLINE NETWORKING KIT              (continued)   </vt:lpstr>
      <vt:lpstr> REQUIREMENTS FOR Wi-Fi EXTENDERS</vt:lpstr>
      <vt:lpstr> REQUIREMENTS FOR Wi-Fi EXTENDERS (CONTINUED)</vt:lpstr>
      <vt:lpstr> REQUIREMENTS FOR Wi-Fi EXTENDERS (continued)</vt:lpstr>
      <vt:lpstr> REQUIREMENTS FOR Wi-Fi EXTENDERS (continued)</vt:lpstr>
      <vt:lpstr> REQUIREMENTS FOR Wi-Fi EXTENDERS (continued)</vt:lpstr>
      <vt:lpstr>PowerPoint Presentation</vt:lpstr>
      <vt:lpstr>PowerPoint Presentation</vt:lpstr>
      <vt:lpstr> REQUIREMENTS FOR Wi-Fi EXTENDERS (continued)</vt:lpstr>
      <vt:lpstr>PowerPoint Presentation</vt:lpstr>
      <vt:lpstr> REQUIREMENTS FOR Wi-Fi EXTENDERS (continued)</vt:lpstr>
      <vt:lpstr>PowerPoint Presentation</vt:lpstr>
      <vt:lpstr>INSTALL CAT 6 OR 7 CABLING FOR THE LOWEST COST FOR ETHERNET CABLING</vt:lpstr>
      <vt:lpstr>INSTALL CAT 6 OR 7 CABLING FOR THE LOWEST COST OF ETHERNET CABLING (continued)</vt:lpstr>
      <vt:lpstr>INSTALL CAT 8 CABLING FOR THE FASTEST POSSIBLE ETHERNET CONNECTION</vt:lpstr>
      <vt:lpstr>"MULTIMEDIA OVER COAX ALLIANCE" OPTION</vt:lpstr>
      <vt:lpstr>Wi-Fi EXTENDERS THAT WE RECOMMEND</vt:lpstr>
      <vt:lpstr>Wi-Fi EXTENDERS THAT WE RECOMMEND (continued)</vt:lpstr>
      <vt:lpstr>Wi-Fi EXTENDERS THAT WE RECOMMEND (continued)</vt:lpstr>
      <vt:lpstr>MESH ROUTERS ARE USUALLY FASTER THAN Wi-Fi EXTENDERS</vt:lpstr>
      <vt:lpstr>MESH ROUTERS ARE USUALLY FASTER THAN Wi-Fi EXTENDERS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1692</cp:revision>
  <cp:lastPrinted>1601-01-01T00:00:00Z</cp:lastPrinted>
  <dcterms:created xsi:type="dcterms:W3CDTF">2011-04-22T06:52:26Z</dcterms:created>
  <dcterms:modified xsi:type="dcterms:W3CDTF">2025-09-19T01:53:00Z</dcterms:modified>
</cp:coreProperties>
</file>