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sldIdLst>
    <p:sldId id="1598" r:id="rId2"/>
    <p:sldId id="625" r:id="rId3"/>
    <p:sldId id="257" r:id="rId4"/>
    <p:sldId id="2760" r:id="rId5"/>
    <p:sldId id="2766" r:id="rId6"/>
    <p:sldId id="2763" r:id="rId7"/>
    <p:sldId id="2761" r:id="rId8"/>
    <p:sldId id="2762" r:id="rId9"/>
    <p:sldId id="2444" r:id="rId10"/>
    <p:sldId id="2764" r:id="rId11"/>
    <p:sldId id="2765" r:id="rId12"/>
    <p:sldId id="2709" r:id="rId13"/>
    <p:sldId id="2710" r:id="rId14"/>
    <p:sldId id="2711" r:id="rId15"/>
    <p:sldId id="2713" r:id="rId16"/>
    <p:sldId id="2714" r:id="rId17"/>
    <p:sldId id="2716" r:id="rId18"/>
    <p:sldId id="2717" r:id="rId19"/>
    <p:sldId id="2719" r:id="rId20"/>
    <p:sldId id="2720" r:id="rId21"/>
    <p:sldId id="2721" r:id="rId22"/>
    <p:sldId id="2735" r:id="rId23"/>
    <p:sldId id="2723" r:id="rId24"/>
    <p:sldId id="2722" r:id="rId25"/>
    <p:sldId id="2706" r:id="rId26"/>
    <p:sldId id="2702" r:id="rId27"/>
    <p:sldId id="2587" r:id="rId28"/>
    <p:sldId id="2666" r:id="rId29"/>
    <p:sldId id="2759" r:id="rId30"/>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5" autoAdjust="0"/>
    <p:restoredTop sz="94320" autoAdjust="0"/>
  </p:normalViewPr>
  <p:slideViewPr>
    <p:cSldViewPr>
      <p:cViewPr varScale="1">
        <p:scale>
          <a:sx n="39" d="100"/>
          <a:sy n="39" d="100"/>
        </p:scale>
        <p:origin x="13" y="2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2966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8433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3575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6479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4287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3681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61085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1409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7984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3939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9406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5270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274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81236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853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7152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35883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01677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7015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7080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8715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5289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1462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8375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cug.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USING%20%22PHONE%20LINK%22IN%20WINDOWS%22%20TO%20CONTROL%20AN%20ANDROID%20CELL%20PHONE"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microsoft.com/en-us/windows/sync-across-your-devices?r=1"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415073"/>
            <a:ext cx="9144000"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000" b="1" baseline="0" dirty="0">
                <a:cs typeface="Times New Roman" panose="02020603050405020304" pitchFamily="18" charset="0"/>
              </a:rPr>
              <a:t>12--USING "PHONE LINK"                           TO CONTROL                                                    AN APPLE "</a:t>
            </a:r>
            <a:r>
              <a:rPr lang="en-US" altLang="en-US" sz="4000" b="1" baseline="0" dirty="0" err="1">
                <a:cs typeface="Times New Roman" panose="02020603050405020304" pitchFamily="18" charset="0"/>
              </a:rPr>
              <a:t>iPHONE</a:t>
            </a:r>
            <a:r>
              <a:rPr lang="en-US" altLang="en-US" sz="4000" b="1" baseline="0" dirty="0">
                <a:cs typeface="Times New Roman" panose="02020603050405020304" pitchFamily="18" charset="0"/>
              </a:rPr>
              <a:t>" FROM                       A "WINDOWS 11" COMPUTER</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5334" y="4638851"/>
            <a:ext cx="2560027" cy="169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36470"/>
          <a:stretch>
            <a:fillRect/>
          </a:stretch>
        </p:blipFill>
        <p:spPr bwMode="auto">
          <a:xfrm>
            <a:off x="948005" y="2856424"/>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458455C-8181-448C-F33F-0FFA0A495C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005" y="4701110"/>
            <a:ext cx="1641165" cy="1455167"/>
          </a:xfrm>
          <a:prstGeom prst="rect">
            <a:avLst/>
          </a:prstGeom>
        </p:spPr>
      </p:pic>
      <p:pic>
        <p:nvPicPr>
          <p:cNvPr id="3" name="Picture 2">
            <a:extLst>
              <a:ext uri="{FF2B5EF4-FFF2-40B4-BE49-F238E27FC236}">
                <a16:creationId xmlns:a16="http://schemas.microsoft.com/office/drawing/2014/main" id="{6F80149A-8241-29F0-F75E-E95F74E78FE4}"/>
              </a:ext>
            </a:extLst>
          </p:cNvPr>
          <p:cNvPicPr>
            <a:picLocks noChangeAspect="1"/>
          </p:cNvPicPr>
          <p:nvPr/>
        </p:nvPicPr>
        <p:blipFill>
          <a:blip r:embed="rId7"/>
          <a:stretch>
            <a:fillRect/>
          </a:stretch>
        </p:blipFill>
        <p:spPr>
          <a:xfrm>
            <a:off x="2819400" y="5029200"/>
            <a:ext cx="2971800" cy="98552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76200" y="152400"/>
            <a:ext cx="90678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"PHONE LINK" IN WINDOWS" TO CONTROL AN "</a:t>
            </a:r>
            <a:r>
              <a:rPr lang="en-US" altLang="en-US" sz="4000" dirty="0" err="1"/>
              <a:t>iPHONE</a:t>
            </a:r>
            <a:r>
              <a:rPr lang="en-US" altLang="en-US" sz="4000" dirty="0"/>
              <a:t>" (continued)</a:t>
            </a:r>
            <a:endParaRPr lang="en-US" altLang="en-US" sz="4000" dirty="0">
              <a:latin typeface="+mn-lt"/>
            </a:endParaRP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304800" y="1981200"/>
            <a:ext cx="8763000" cy="4572000"/>
          </a:xfrm>
        </p:spPr>
        <p:txBody>
          <a:bodyPr/>
          <a:lstStyle/>
          <a:p>
            <a:pPr marL="685800" indent="-685800">
              <a:buFont typeface="Arial" panose="020B0604020202020204" pitchFamily="34" charset="0"/>
              <a:buChar char="•"/>
              <a:defRPr/>
            </a:pPr>
            <a:r>
              <a:rPr lang="en-US" altLang="en-US" sz="4000" dirty="0"/>
              <a:t>Inside the "Desktop" of your "Windows 11" computer, there is no screen image of the iPhone</a:t>
            </a:r>
          </a:p>
          <a:p>
            <a:pPr marL="685800" indent="-685800">
              <a:buFont typeface="Arial" panose="020B0604020202020204" pitchFamily="34" charset="0"/>
              <a:buChar char="•"/>
              <a:defRPr/>
            </a:pPr>
            <a:r>
              <a:rPr lang="en-US" altLang="en-US" sz="4000" dirty="0"/>
              <a:t>Inside the "Phone Link" app of your "Windows 11" computer, there is no "Apps" tab, and there is no "Photos" tab.</a:t>
            </a:r>
          </a:p>
        </p:txBody>
      </p:sp>
    </p:spTree>
    <p:extLst>
      <p:ext uri="{BB962C8B-B14F-4D97-AF65-F5344CB8AC3E}">
        <p14:creationId xmlns:p14="http://schemas.microsoft.com/office/powerpoint/2010/main" val="768906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76200" y="152400"/>
            <a:ext cx="90678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"PHONE LINK" IN WINDOWS" TO CONTROL AN "</a:t>
            </a:r>
            <a:r>
              <a:rPr lang="en-US" altLang="en-US" sz="4000" dirty="0" err="1"/>
              <a:t>iPHONE</a:t>
            </a:r>
            <a:r>
              <a:rPr lang="en-US" altLang="en-US" sz="4000" dirty="0"/>
              <a:t>" (continued)</a:t>
            </a:r>
            <a:endParaRPr lang="en-US" altLang="en-US" sz="4000" dirty="0">
              <a:latin typeface="+mn-lt"/>
            </a:endParaRP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2057400"/>
            <a:ext cx="9067800" cy="4114800"/>
          </a:xfrm>
        </p:spPr>
        <p:txBody>
          <a:bodyPr/>
          <a:lstStyle/>
          <a:p>
            <a:pPr marL="685800" indent="-685800">
              <a:buFont typeface="Arial" panose="020B0604020202020204" pitchFamily="34" charset="0"/>
              <a:buChar char="•"/>
              <a:defRPr/>
            </a:pPr>
            <a:r>
              <a:rPr lang="en-US" altLang="en-US" sz="4000" dirty="0"/>
              <a:t>When you use "Phone Link" in "Windows 11" to connect to "Link to Windows" in an "iPhone", all you have is a "Messages" tab and a "Calls" tab:</a:t>
            </a:r>
          </a:p>
        </p:txBody>
      </p:sp>
    </p:spTree>
    <p:extLst>
      <p:ext uri="{BB962C8B-B14F-4D97-AF65-F5344CB8AC3E}">
        <p14:creationId xmlns:p14="http://schemas.microsoft.com/office/powerpoint/2010/main" val="747821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F205EED-8807-594D-8188-7CD27B0FA6AC}"/>
              </a:ext>
            </a:extLst>
          </p:cNvPr>
          <p:cNvPicPr>
            <a:picLocks noChangeAspect="1"/>
          </p:cNvPicPr>
          <p:nvPr/>
        </p:nvPicPr>
        <p:blipFill>
          <a:blip r:embed="rId3"/>
          <a:stretch>
            <a:fillRect/>
          </a:stretch>
        </p:blipFill>
        <p:spPr>
          <a:xfrm>
            <a:off x="1710899" y="0"/>
            <a:ext cx="5722202" cy="6858000"/>
          </a:xfrm>
          <a:prstGeom prst="rect">
            <a:avLst/>
          </a:prstGeom>
        </p:spPr>
      </p:pic>
    </p:spTree>
    <p:extLst>
      <p:ext uri="{BB962C8B-B14F-4D97-AF65-F5344CB8AC3E}">
        <p14:creationId xmlns:p14="http://schemas.microsoft.com/office/powerpoint/2010/main" val="276196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92919E6-E1C5-0B0D-49DF-E4C4C2117C10}"/>
              </a:ext>
            </a:extLst>
          </p:cNvPr>
          <p:cNvPicPr>
            <a:picLocks noChangeAspect="1"/>
          </p:cNvPicPr>
          <p:nvPr/>
        </p:nvPicPr>
        <p:blipFill>
          <a:blip r:embed="rId3"/>
          <a:stretch>
            <a:fillRect/>
          </a:stretch>
        </p:blipFill>
        <p:spPr>
          <a:xfrm>
            <a:off x="1710899" y="0"/>
            <a:ext cx="5722202" cy="6858000"/>
          </a:xfrm>
          <a:prstGeom prst="rect">
            <a:avLst/>
          </a:prstGeom>
        </p:spPr>
      </p:pic>
    </p:spTree>
    <p:extLst>
      <p:ext uri="{BB962C8B-B14F-4D97-AF65-F5344CB8AC3E}">
        <p14:creationId xmlns:p14="http://schemas.microsoft.com/office/powerpoint/2010/main" val="1364816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3E4715C-3DE7-49B7-4C74-D0ED37E471C2}"/>
              </a:ext>
            </a:extLst>
          </p:cNvPr>
          <p:cNvPicPr>
            <a:picLocks noChangeAspect="1"/>
          </p:cNvPicPr>
          <p:nvPr/>
        </p:nvPicPr>
        <p:blipFill>
          <a:blip r:embed="rId3"/>
          <a:stretch>
            <a:fillRect/>
          </a:stretch>
        </p:blipFill>
        <p:spPr>
          <a:xfrm>
            <a:off x="172891" y="0"/>
            <a:ext cx="8798218" cy="6858000"/>
          </a:xfrm>
          <a:prstGeom prst="rect">
            <a:avLst/>
          </a:prstGeom>
        </p:spPr>
      </p:pic>
    </p:spTree>
    <p:extLst>
      <p:ext uri="{BB962C8B-B14F-4D97-AF65-F5344CB8AC3E}">
        <p14:creationId xmlns:p14="http://schemas.microsoft.com/office/powerpoint/2010/main" val="3996383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0834847-75AC-9FE3-59C5-F8A68DEF1E20}"/>
              </a:ext>
            </a:extLst>
          </p:cNvPr>
          <p:cNvPicPr>
            <a:picLocks noChangeAspect="1"/>
          </p:cNvPicPr>
          <p:nvPr/>
        </p:nvPicPr>
        <p:blipFill>
          <a:blip r:embed="rId3"/>
          <a:stretch>
            <a:fillRect/>
          </a:stretch>
        </p:blipFill>
        <p:spPr>
          <a:xfrm>
            <a:off x="0" y="1029671"/>
            <a:ext cx="9144000" cy="4798657"/>
          </a:xfrm>
          <a:prstGeom prst="rect">
            <a:avLst/>
          </a:prstGeom>
        </p:spPr>
      </p:pic>
    </p:spTree>
    <p:extLst>
      <p:ext uri="{BB962C8B-B14F-4D97-AF65-F5344CB8AC3E}">
        <p14:creationId xmlns:p14="http://schemas.microsoft.com/office/powerpoint/2010/main" val="3520438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613D119-811D-E997-A5FC-367AC35F3961}"/>
              </a:ext>
            </a:extLst>
          </p:cNvPr>
          <p:cNvPicPr>
            <a:picLocks noChangeAspect="1"/>
          </p:cNvPicPr>
          <p:nvPr/>
        </p:nvPicPr>
        <p:blipFill>
          <a:blip r:embed="rId3"/>
          <a:stretch>
            <a:fillRect/>
          </a:stretch>
        </p:blipFill>
        <p:spPr>
          <a:xfrm>
            <a:off x="1066800" y="895350"/>
            <a:ext cx="7010400" cy="5067300"/>
          </a:xfrm>
          <a:prstGeom prst="rect">
            <a:avLst/>
          </a:prstGeom>
        </p:spPr>
      </p:pic>
    </p:spTree>
    <p:extLst>
      <p:ext uri="{BB962C8B-B14F-4D97-AF65-F5344CB8AC3E}">
        <p14:creationId xmlns:p14="http://schemas.microsoft.com/office/powerpoint/2010/main" val="557839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EA4A1A-E677-EDEB-4C7B-EE64BF95AF7A}"/>
              </a:ext>
            </a:extLst>
          </p:cNvPr>
          <p:cNvPicPr>
            <a:picLocks noChangeAspect="1"/>
          </p:cNvPicPr>
          <p:nvPr/>
        </p:nvPicPr>
        <p:blipFill>
          <a:blip r:embed="rId3"/>
          <a:stretch>
            <a:fillRect/>
          </a:stretch>
        </p:blipFill>
        <p:spPr>
          <a:xfrm>
            <a:off x="1033462" y="895350"/>
            <a:ext cx="7077075" cy="5067300"/>
          </a:xfrm>
          <a:prstGeom prst="rect">
            <a:avLst/>
          </a:prstGeom>
        </p:spPr>
      </p:pic>
    </p:spTree>
    <p:extLst>
      <p:ext uri="{BB962C8B-B14F-4D97-AF65-F5344CB8AC3E}">
        <p14:creationId xmlns:p14="http://schemas.microsoft.com/office/powerpoint/2010/main" val="41038511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751B11-8BC0-2B95-945D-2F0EA5D535E7}"/>
              </a:ext>
            </a:extLst>
          </p:cNvPr>
          <p:cNvPicPr>
            <a:picLocks noChangeAspect="1"/>
          </p:cNvPicPr>
          <p:nvPr/>
        </p:nvPicPr>
        <p:blipFill>
          <a:blip r:embed="rId3"/>
          <a:stretch>
            <a:fillRect/>
          </a:stretch>
        </p:blipFill>
        <p:spPr>
          <a:xfrm>
            <a:off x="833602" y="762000"/>
            <a:ext cx="7369984" cy="5257799"/>
          </a:xfrm>
          <a:prstGeom prst="rect">
            <a:avLst/>
          </a:prstGeom>
        </p:spPr>
      </p:pic>
    </p:spTree>
    <p:extLst>
      <p:ext uri="{BB962C8B-B14F-4D97-AF65-F5344CB8AC3E}">
        <p14:creationId xmlns:p14="http://schemas.microsoft.com/office/powerpoint/2010/main" val="3334406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28A6307-A926-34E1-F1FB-06C87F93E77F}"/>
              </a:ext>
            </a:extLst>
          </p:cNvPr>
          <p:cNvPicPr>
            <a:picLocks noChangeAspect="1"/>
          </p:cNvPicPr>
          <p:nvPr/>
        </p:nvPicPr>
        <p:blipFill>
          <a:blip r:embed="rId3"/>
          <a:stretch>
            <a:fillRect/>
          </a:stretch>
        </p:blipFill>
        <p:spPr>
          <a:xfrm>
            <a:off x="1988970" y="0"/>
            <a:ext cx="5166059" cy="6858000"/>
          </a:xfrm>
          <a:prstGeom prst="rect">
            <a:avLst/>
          </a:prstGeom>
        </p:spPr>
      </p:pic>
    </p:spTree>
    <p:extLst>
      <p:ext uri="{BB962C8B-B14F-4D97-AF65-F5344CB8AC3E}">
        <p14:creationId xmlns:p14="http://schemas.microsoft.com/office/powerpoint/2010/main" val="523838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685800" y="2667000"/>
            <a:ext cx="8458200" cy="3581400"/>
          </a:xfrm>
        </p:spPr>
        <p:txBody>
          <a:bodyPr/>
          <a:lstStyle/>
          <a:p>
            <a:pPr marL="0" indent="0"/>
            <a:r>
              <a:rPr lang="en-US" altLang="en-US" sz="6000">
                <a:hlinkClick r:id="rId3"/>
              </a:rPr>
              <a:t>http://aztcs.apcug.org</a:t>
            </a:r>
            <a:endParaRPr lang="en-US" altLang="en-US" sz="6000"/>
          </a:p>
          <a:p>
            <a:pPr marL="0" indent="0"/>
            <a:r>
              <a:rPr lang="en-US" altLang="en-US" sz="6000"/>
              <a:t>Click on</a:t>
            </a:r>
          </a:p>
          <a:p>
            <a:pPr marL="0" indent="0"/>
            <a:r>
              <a:rPr lang="en-US" altLang="en-US" sz="600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AE68DE6-ED4D-0BDA-26A1-BF1E56CF14F8}"/>
              </a:ext>
            </a:extLst>
          </p:cNvPr>
          <p:cNvPicPr>
            <a:picLocks noChangeAspect="1"/>
          </p:cNvPicPr>
          <p:nvPr/>
        </p:nvPicPr>
        <p:blipFill>
          <a:blip r:embed="rId3"/>
          <a:stretch>
            <a:fillRect/>
          </a:stretch>
        </p:blipFill>
        <p:spPr>
          <a:xfrm>
            <a:off x="1097999" y="1143000"/>
            <a:ext cx="6948001" cy="4572000"/>
          </a:xfrm>
          <a:prstGeom prst="rect">
            <a:avLst/>
          </a:prstGeom>
        </p:spPr>
      </p:pic>
    </p:spTree>
    <p:extLst>
      <p:ext uri="{BB962C8B-B14F-4D97-AF65-F5344CB8AC3E}">
        <p14:creationId xmlns:p14="http://schemas.microsoft.com/office/powerpoint/2010/main" val="3292906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9846B5C-FA41-6F27-80D6-696770E77B49}"/>
              </a:ext>
            </a:extLst>
          </p:cNvPr>
          <p:cNvPicPr>
            <a:picLocks noChangeAspect="1"/>
          </p:cNvPicPr>
          <p:nvPr/>
        </p:nvPicPr>
        <p:blipFill>
          <a:blip r:embed="rId3"/>
          <a:stretch>
            <a:fillRect/>
          </a:stretch>
        </p:blipFill>
        <p:spPr>
          <a:xfrm>
            <a:off x="1345018" y="1371600"/>
            <a:ext cx="6573482" cy="4191000"/>
          </a:xfrm>
          <a:prstGeom prst="rect">
            <a:avLst/>
          </a:prstGeom>
        </p:spPr>
      </p:pic>
    </p:spTree>
    <p:extLst>
      <p:ext uri="{BB962C8B-B14F-4D97-AF65-F5344CB8AC3E}">
        <p14:creationId xmlns:p14="http://schemas.microsoft.com/office/powerpoint/2010/main" val="22387594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9846B5C-FA41-6F27-80D6-696770E77B49}"/>
              </a:ext>
            </a:extLst>
          </p:cNvPr>
          <p:cNvPicPr>
            <a:picLocks noChangeAspect="1"/>
          </p:cNvPicPr>
          <p:nvPr/>
        </p:nvPicPr>
        <p:blipFill>
          <a:blip r:embed="rId3"/>
          <a:stretch>
            <a:fillRect/>
          </a:stretch>
        </p:blipFill>
        <p:spPr>
          <a:xfrm>
            <a:off x="1345018" y="1371600"/>
            <a:ext cx="6573482" cy="4191000"/>
          </a:xfrm>
          <a:prstGeom prst="rect">
            <a:avLst/>
          </a:prstGeom>
        </p:spPr>
      </p:pic>
      <p:cxnSp>
        <p:nvCxnSpPr>
          <p:cNvPr id="4" name="Straight Arrow Connector 3">
            <a:extLst>
              <a:ext uri="{FF2B5EF4-FFF2-40B4-BE49-F238E27FC236}">
                <a16:creationId xmlns:a16="http://schemas.microsoft.com/office/drawing/2014/main" id="{9333D670-7D34-8720-CD32-B1B07CB0C562}"/>
              </a:ext>
            </a:extLst>
          </p:cNvPr>
          <p:cNvCxnSpPr/>
          <p:nvPr/>
        </p:nvCxnSpPr>
        <p:spPr bwMode="auto">
          <a:xfrm flipH="1">
            <a:off x="1905000" y="76200"/>
            <a:ext cx="3352800" cy="248805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8882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27F7D2D-513C-B873-7C60-B79F0FB547D7}"/>
              </a:ext>
            </a:extLst>
          </p:cNvPr>
          <p:cNvPicPr>
            <a:picLocks noChangeAspect="1"/>
          </p:cNvPicPr>
          <p:nvPr/>
        </p:nvPicPr>
        <p:blipFill>
          <a:blip r:embed="rId3"/>
          <a:stretch>
            <a:fillRect/>
          </a:stretch>
        </p:blipFill>
        <p:spPr>
          <a:xfrm>
            <a:off x="1399854" y="457200"/>
            <a:ext cx="6067745" cy="5684519"/>
          </a:xfrm>
          <a:prstGeom prst="rect">
            <a:avLst/>
          </a:prstGeom>
        </p:spPr>
      </p:pic>
    </p:spTree>
    <p:extLst>
      <p:ext uri="{BB962C8B-B14F-4D97-AF65-F5344CB8AC3E}">
        <p14:creationId xmlns:p14="http://schemas.microsoft.com/office/powerpoint/2010/main" val="1457653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5DF902C-24E9-A6FE-57ED-FA1BF1E29372}"/>
              </a:ext>
            </a:extLst>
          </p:cNvPr>
          <p:cNvPicPr>
            <a:picLocks noChangeAspect="1"/>
          </p:cNvPicPr>
          <p:nvPr/>
        </p:nvPicPr>
        <p:blipFill>
          <a:blip r:embed="rId3"/>
          <a:stretch>
            <a:fillRect/>
          </a:stretch>
        </p:blipFill>
        <p:spPr>
          <a:xfrm>
            <a:off x="0" y="80877"/>
            <a:ext cx="9144000" cy="6696246"/>
          </a:xfrm>
          <a:prstGeom prst="rect">
            <a:avLst/>
          </a:prstGeom>
        </p:spPr>
      </p:pic>
    </p:spTree>
    <p:extLst>
      <p:ext uri="{BB962C8B-B14F-4D97-AF65-F5344CB8AC3E}">
        <p14:creationId xmlns:p14="http://schemas.microsoft.com/office/powerpoint/2010/main" val="2025906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412074F0-67AB-2F8C-88CE-0809DC053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4" t="16867" r="7123" b="14114"/>
          <a:stretch/>
        </p:blipFill>
        <p:spPr bwMode="auto">
          <a:xfrm>
            <a:off x="17585" y="3235569"/>
            <a:ext cx="2802393" cy="2201880"/>
          </a:xfrm>
          <a:prstGeom prst="rect">
            <a:avLst/>
          </a:prstGeom>
          <a:noFill/>
          <a:extLst>
            <a:ext uri="{909E8E84-426E-40DD-AFC4-6F175D3DCCD1}">
              <a14:hiddenFill xmlns:a14="http://schemas.microsoft.com/office/drawing/2010/main">
                <a:solidFill>
                  <a:srgbClr val="FFFFFF"/>
                </a:solidFill>
              </a14:hiddenFill>
            </a:ext>
          </a:extLst>
        </p:spPr>
      </p:pic>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3" y="25743"/>
            <a:ext cx="4842176" cy="27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304800" y="304800"/>
            <a:ext cx="55930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5000" b="1" dirty="0">
                <a:solidFill>
                  <a:srgbClr val="FF0000"/>
                </a:solidFill>
              </a:rPr>
              <a:t>(do authentication)</a:t>
            </a:r>
            <a:endPar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152401" y="5135940"/>
            <a:ext cx="6699740" cy="1569660"/>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Optional Bluetooth connection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 (for sending the cell phone's audio to the PC)</a:t>
            </a: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a:r>
          </a:p>
        </p:txBody>
      </p:sp>
      <p:pic>
        <p:nvPicPr>
          <p:cNvPr id="4" name="Picture 3">
            <a:extLst>
              <a:ext uri="{FF2B5EF4-FFF2-40B4-BE49-F238E27FC236}">
                <a16:creationId xmlns:a16="http://schemas.microsoft.com/office/drawing/2014/main" id="{3143E3D8-CE52-0B9D-4351-F89657427F6E}"/>
              </a:ext>
            </a:extLst>
          </p:cNvPr>
          <p:cNvPicPr>
            <a:picLocks noChangeAspect="1"/>
          </p:cNvPicPr>
          <p:nvPr/>
        </p:nvPicPr>
        <p:blipFill>
          <a:blip r:embed="rId5"/>
          <a:stretch>
            <a:fillRect/>
          </a:stretch>
        </p:blipFill>
        <p:spPr>
          <a:xfrm>
            <a:off x="8042793" y="4336509"/>
            <a:ext cx="946439" cy="2201880"/>
          </a:xfrm>
          <a:prstGeom prst="rect">
            <a:avLst/>
          </a:prstGeom>
        </p:spPr>
      </p:pic>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556084" y="4953000"/>
            <a:ext cx="5486709" cy="27780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Diagram&#10;&#10;Description automatically generated">
            <a:extLst>
              <a:ext uri="{FF2B5EF4-FFF2-40B4-BE49-F238E27FC236}">
                <a16:creationId xmlns:a16="http://schemas.microsoft.com/office/drawing/2014/main" id="{872009D8-F957-9DDB-DD33-D7A8AB4A0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7107" y="511064"/>
            <a:ext cx="3851093" cy="2735516"/>
          </a:xfrm>
          <a:prstGeom prst="rect">
            <a:avLst/>
          </a:prstGeom>
        </p:spPr>
      </p:pic>
      <p:cxnSp>
        <p:nvCxnSpPr>
          <p:cNvPr id="15" name="Straight Arrow Connector 14">
            <a:extLst>
              <a:ext uri="{FF2B5EF4-FFF2-40B4-BE49-F238E27FC236}">
                <a16:creationId xmlns:a16="http://schemas.microsoft.com/office/drawing/2014/main" id="{E8999067-ABF7-E402-605D-60676B25F029}"/>
              </a:ext>
            </a:extLst>
          </p:cNvPr>
          <p:cNvCxnSpPr>
            <a:cxnSpLocks/>
          </p:cNvCxnSpPr>
          <p:nvPr/>
        </p:nvCxnSpPr>
        <p:spPr bwMode="auto">
          <a:xfrm flipH="1" flipV="1">
            <a:off x="7239000" y="1371600"/>
            <a:ext cx="1219200" cy="1863969"/>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flipV="1">
            <a:off x="3429000" y="1143000"/>
            <a:ext cx="2188064" cy="955267"/>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picture containing arch&#10;&#10;Description automatically generated">
            <a:extLst>
              <a:ext uri="{FF2B5EF4-FFF2-40B4-BE49-F238E27FC236}">
                <a16:creationId xmlns:a16="http://schemas.microsoft.com/office/drawing/2014/main" id="{A0702FFF-ACF3-E3B9-970E-9EE99472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2393" y="3246580"/>
            <a:ext cx="1258628" cy="1096820"/>
          </a:xfrm>
          <a:prstGeom prst="rect">
            <a:avLst/>
          </a:prstGeom>
        </p:spPr>
      </p:pic>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2556084" y="2098267"/>
            <a:ext cx="3767940" cy="2380423"/>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5170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412074F0-67AB-2F8C-88CE-0809DC053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4" t="16867" r="7123" b="14114"/>
          <a:stretch/>
        </p:blipFill>
        <p:spPr bwMode="auto">
          <a:xfrm>
            <a:off x="866748" y="3902767"/>
            <a:ext cx="1953230" cy="1534681"/>
          </a:xfrm>
          <a:prstGeom prst="rect">
            <a:avLst/>
          </a:prstGeom>
          <a:noFill/>
          <a:extLst>
            <a:ext uri="{909E8E84-426E-40DD-AFC4-6F175D3DCCD1}">
              <a14:hiddenFill xmlns:a14="http://schemas.microsoft.com/office/drawing/2010/main">
                <a:solidFill>
                  <a:srgbClr val="FFFFFF"/>
                </a:solidFill>
              </a14:hiddenFill>
            </a:ext>
          </a:extLst>
        </p:spPr>
      </p:pic>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3" y="25743"/>
            <a:ext cx="4842176" cy="240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304800" y="304800"/>
            <a:ext cx="55930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5000" b="1" dirty="0">
                <a:solidFill>
                  <a:srgbClr val="FF0000"/>
                </a:solidFill>
              </a:rPr>
              <a:t>(do authentication)</a:t>
            </a:r>
            <a:endPar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1987060" y="5181600"/>
            <a:ext cx="6699740" cy="584775"/>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Bluetooth connection</a:t>
            </a:r>
          </a:p>
        </p:txBody>
      </p:sp>
      <p:pic>
        <p:nvPicPr>
          <p:cNvPr id="4" name="Picture 3">
            <a:extLst>
              <a:ext uri="{FF2B5EF4-FFF2-40B4-BE49-F238E27FC236}">
                <a16:creationId xmlns:a16="http://schemas.microsoft.com/office/drawing/2014/main" id="{3143E3D8-CE52-0B9D-4351-F89657427F6E}"/>
              </a:ext>
            </a:extLst>
          </p:cNvPr>
          <p:cNvPicPr>
            <a:picLocks noChangeAspect="1"/>
          </p:cNvPicPr>
          <p:nvPr/>
        </p:nvPicPr>
        <p:blipFill>
          <a:blip r:embed="rId5"/>
          <a:stretch>
            <a:fillRect/>
          </a:stretch>
        </p:blipFill>
        <p:spPr>
          <a:xfrm>
            <a:off x="8042793" y="4336509"/>
            <a:ext cx="946439" cy="2201880"/>
          </a:xfrm>
          <a:prstGeom prst="rect">
            <a:avLst/>
          </a:prstGeom>
        </p:spPr>
      </p:pic>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556084" y="4953000"/>
            <a:ext cx="5486709" cy="27780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Diagram&#10;&#10;Description automatically generated">
            <a:extLst>
              <a:ext uri="{FF2B5EF4-FFF2-40B4-BE49-F238E27FC236}">
                <a16:creationId xmlns:a16="http://schemas.microsoft.com/office/drawing/2014/main" id="{872009D8-F957-9DDB-DD33-D7A8AB4A0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640" y="397075"/>
            <a:ext cx="4268381" cy="3031925"/>
          </a:xfrm>
          <a:prstGeom prst="rect">
            <a:avLst/>
          </a:prstGeom>
        </p:spPr>
      </p:pic>
      <p:cxnSp>
        <p:nvCxnSpPr>
          <p:cNvPr id="15" name="Straight Arrow Connector 14">
            <a:extLst>
              <a:ext uri="{FF2B5EF4-FFF2-40B4-BE49-F238E27FC236}">
                <a16:creationId xmlns:a16="http://schemas.microsoft.com/office/drawing/2014/main" id="{E8999067-ABF7-E402-605D-60676B25F029}"/>
              </a:ext>
            </a:extLst>
          </p:cNvPr>
          <p:cNvCxnSpPr>
            <a:cxnSpLocks/>
            <a:stCxn id="22" idx="0"/>
          </p:cNvCxnSpPr>
          <p:nvPr/>
        </p:nvCxnSpPr>
        <p:spPr bwMode="auto">
          <a:xfrm flipH="1" flipV="1">
            <a:off x="7698950" y="1143000"/>
            <a:ext cx="872757" cy="2103580"/>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flipV="1">
            <a:off x="3429000" y="1143000"/>
            <a:ext cx="2591835" cy="923675"/>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picture containing arch&#10;&#10;Description automatically generated">
            <a:extLst>
              <a:ext uri="{FF2B5EF4-FFF2-40B4-BE49-F238E27FC236}">
                <a16:creationId xmlns:a16="http://schemas.microsoft.com/office/drawing/2014/main" id="{A0702FFF-ACF3-E3B9-970E-9EE99472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2393" y="3246580"/>
            <a:ext cx="1258628" cy="1096820"/>
          </a:xfrm>
          <a:prstGeom prst="rect">
            <a:avLst/>
          </a:prstGeom>
        </p:spPr>
      </p:pic>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2362200" y="1120408"/>
            <a:ext cx="4191000" cy="2063307"/>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Picture 37" descr="A picture containing arch&#10;&#10;Description automatically generated">
            <a:extLst>
              <a:ext uri="{FF2B5EF4-FFF2-40B4-BE49-F238E27FC236}">
                <a16:creationId xmlns:a16="http://schemas.microsoft.com/office/drawing/2014/main" id="{A5F86A56-19C6-2BA2-8069-700835C7F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112" y="2944394"/>
            <a:ext cx="1258628" cy="1096820"/>
          </a:xfrm>
          <a:prstGeom prst="rect">
            <a:avLst/>
          </a:prstGeom>
        </p:spPr>
      </p:pic>
    </p:spTree>
    <p:extLst>
      <p:ext uri="{BB962C8B-B14F-4D97-AF65-F5344CB8AC3E}">
        <p14:creationId xmlns:p14="http://schemas.microsoft.com/office/powerpoint/2010/main" val="911796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 name="TextBox 1">
            <a:extLst>
              <a:ext uri="{FF2B5EF4-FFF2-40B4-BE49-F238E27FC236}">
                <a16:creationId xmlns:a16="http://schemas.microsoft.com/office/drawing/2014/main" id="{4BB56CCE-1E38-4788-BAD5-538AC307C871}"/>
              </a:ext>
            </a:extLst>
          </p:cNvPr>
          <p:cNvSpPr txBox="1"/>
          <p:nvPr/>
        </p:nvSpPr>
        <p:spPr>
          <a:xfrm>
            <a:off x="152400" y="1676400"/>
            <a:ext cx="3048000" cy="4524315"/>
          </a:xfrm>
          <a:prstGeom prst="rect">
            <a:avLst/>
          </a:prstGeom>
          <a:noFill/>
          <a:ln w="136525">
            <a:solidFill>
              <a:srgbClr val="00B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Windows 11 computer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"Phone Link"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app</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79A7083-7763-4367-89D5-41AE4292536B}"/>
              </a:ext>
            </a:extLst>
          </p:cNvPr>
          <p:cNvSpPr txBox="1"/>
          <p:nvPr/>
        </p:nvSpPr>
        <p:spPr>
          <a:xfrm>
            <a:off x="6629400" y="2819400"/>
            <a:ext cx="2362199" cy="3539430"/>
          </a:xfrm>
          <a:prstGeom prst="rect">
            <a:avLst/>
          </a:prstGeom>
          <a:noFill/>
          <a:ln w="136525">
            <a:solidFill>
              <a:srgbClr val="00B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Android cell phone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"Link to Windows"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app</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623038" y="3124200"/>
            <a:ext cx="4311162" cy="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743"/>
            <a:ext cx="3200400" cy="136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762000" y="-76200"/>
            <a:ext cx="5105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4400" b="1" dirty="0">
                <a:solidFill>
                  <a:srgbClr val="FF0000"/>
                </a:solidFill>
              </a:rPr>
              <a:t>do authentication</a:t>
            </a:r>
            <a:endPar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A85EA894-DCCE-4258-A1A9-C4E6BEB7D058}"/>
              </a:ext>
            </a:extLst>
          </p:cNvPr>
          <p:cNvSpPr txBox="1"/>
          <p:nvPr/>
        </p:nvSpPr>
        <p:spPr>
          <a:xfrm>
            <a:off x="3811587" y="76200"/>
            <a:ext cx="5103813" cy="2554545"/>
          </a:xfrm>
          <a:prstGeom prst="rect">
            <a:avLst/>
          </a:prstGeom>
          <a:noFill/>
          <a:ln w="136525">
            <a:solidFill>
              <a:schemeClr val="accent2"/>
            </a:solidFill>
          </a:ln>
        </p:spPr>
        <p:txBody>
          <a:bodyPr wrap="square" rtlCol="0">
            <a:spAutoFit/>
          </a:bodyPr>
          <a:lstStyle/>
          <a:p>
            <a:pPr algn="ctr">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local router </a:t>
            </a:r>
          </a:p>
          <a:p>
            <a:pPr algn="ctr">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(for the cell phone's screen, texting, and apps)</a:t>
            </a:r>
          </a:p>
          <a:p>
            <a:pPr algn="ctr">
              <a:defRPr/>
            </a:pPr>
            <a:endPar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3124198" y="3570982"/>
            <a:ext cx="3429002" cy="1077218"/>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Bluetooth connection</a:t>
            </a:r>
          </a:p>
        </p:txBody>
      </p:sp>
      <p:cxnSp>
        <p:nvCxnSpPr>
          <p:cNvPr id="15" name="Straight Arrow Connector 14">
            <a:extLst>
              <a:ext uri="{FF2B5EF4-FFF2-40B4-BE49-F238E27FC236}">
                <a16:creationId xmlns:a16="http://schemas.microsoft.com/office/drawing/2014/main" id="{E8999067-ABF7-E402-605D-60676B25F029}"/>
              </a:ext>
            </a:extLst>
          </p:cNvPr>
          <p:cNvCxnSpPr>
            <a:cxnSpLocks/>
          </p:cNvCxnSpPr>
          <p:nvPr/>
        </p:nvCxnSpPr>
        <p:spPr bwMode="auto">
          <a:xfrm flipH="1" flipV="1">
            <a:off x="7010400" y="1965097"/>
            <a:ext cx="533400" cy="1311503"/>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1752600" y="1578157"/>
            <a:ext cx="2286000" cy="649545"/>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a:off x="2971800" y="762000"/>
            <a:ext cx="1600200" cy="0"/>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072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1524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Wi-Fi SETTINGS TO SET PRIOR TO USING "LINK TO WINDOWS" IN AN ANDROID CELL PHONE</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76200" y="2286000"/>
            <a:ext cx="8991600" cy="4572000"/>
          </a:xfrm>
        </p:spPr>
        <p:txBody>
          <a:bodyPr/>
          <a:lstStyle/>
          <a:p>
            <a:pPr marL="685800" indent="-685800">
              <a:buFont typeface="Arial" panose="020B0604020202020204" pitchFamily="34" charset="0"/>
              <a:buChar char="•"/>
              <a:defRPr/>
            </a:pPr>
            <a:r>
              <a:rPr lang="en-US" altLang="en-US" sz="4400" dirty="0"/>
              <a:t>The computer and the cell phone DO NOT HAVE TO CONNECT TO THE SAME Wi-Fi wireless access point in the local router</a:t>
            </a:r>
          </a:p>
        </p:txBody>
      </p:sp>
    </p:spTree>
    <p:extLst>
      <p:ext uri="{BB962C8B-B14F-4D97-AF65-F5344CB8AC3E}">
        <p14:creationId xmlns:p14="http://schemas.microsoft.com/office/powerpoint/2010/main" val="1459854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ADDITIONAL ADVICE FOR PC CONNECTIONS TO </a:t>
            </a:r>
            <a:r>
              <a:rPr lang="en-US" altLang="en-US" sz="4100" dirty="0" err="1"/>
              <a:t>iPHONES</a:t>
            </a:r>
            <a:endParaRPr lang="en-US" altLang="en-US" sz="4100" dirty="0"/>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667000"/>
            <a:ext cx="9067800" cy="3505200"/>
          </a:xfrm>
        </p:spPr>
        <p:txBody>
          <a:bodyPr/>
          <a:lstStyle/>
          <a:p>
            <a:pPr marL="685800" indent="-685800">
              <a:buFont typeface="Arial" panose="020B0604020202020204" pitchFamily="34" charset="0"/>
              <a:buChar char="•"/>
              <a:defRPr/>
            </a:pPr>
            <a:r>
              <a:rPr lang="en-US" altLang="en-US" sz="4400" dirty="0">
                <a:hlinkClick r:id="rId3" action="ppaction://hlinkfile"/>
              </a:rPr>
              <a:t>https://www.macobserver.com/tips/how-to/connect-your-iphone-to-a-windows-pc-with-and-without-microsoft-phone-link/</a:t>
            </a:r>
            <a:endParaRPr lang="en-US" altLang="en-US" sz="4400" dirty="0"/>
          </a:p>
        </p:txBody>
      </p:sp>
    </p:spTree>
    <p:extLst>
      <p:ext uri="{BB962C8B-B14F-4D97-AF65-F5344CB8AC3E}">
        <p14:creationId xmlns:p14="http://schemas.microsoft.com/office/powerpoint/2010/main" val="3423223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219200"/>
            <a:ext cx="9144000" cy="4953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An Apple "iPhone" can be controlled from the bundled "Phone Link" app in a "Windows 11" computer.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762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TOPICS </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914400"/>
            <a:ext cx="9144000" cy="5029200"/>
          </a:xfrm>
        </p:spPr>
        <p:txBody>
          <a:bodyPr/>
          <a:lstStyle/>
          <a:p>
            <a:pPr marL="685800" indent="-685800">
              <a:buFont typeface="Arial" panose="020B0604020202020204" pitchFamily="34" charset="0"/>
              <a:buChar char="•"/>
              <a:defRPr/>
            </a:pPr>
            <a:r>
              <a:rPr lang="en-US" altLang="en-US" sz="3600" dirty="0"/>
              <a:t>Using Microsoft's "Phone Link" app in a "Windows 11" computer</a:t>
            </a:r>
          </a:p>
          <a:p>
            <a:pPr marL="685800" indent="-685800">
              <a:buFont typeface="Arial" panose="020B0604020202020204" pitchFamily="34" charset="0"/>
              <a:buChar char="•"/>
              <a:defRPr/>
            </a:pPr>
            <a:r>
              <a:rPr lang="en-US" altLang="en-US" sz="3600" dirty="0"/>
              <a:t>Advantages of Controlling An "iPhone" r</a:t>
            </a:r>
          </a:p>
          <a:p>
            <a:pPr marL="685800" indent="-685800">
              <a:buFont typeface="Arial" panose="020B0604020202020204" pitchFamily="34" charset="0"/>
              <a:buChar char="•"/>
              <a:defRPr/>
            </a:pPr>
            <a:r>
              <a:rPr lang="en-US" altLang="en-US" sz="3600" dirty="0"/>
              <a:t>Locating or Installing "Link to Windows" In An "iPhone"</a:t>
            </a:r>
          </a:p>
          <a:p>
            <a:pPr marL="685800" indent="-685800">
              <a:buFont typeface="Arial" panose="020B0604020202020204" pitchFamily="34" charset="0"/>
              <a:buChar char="•"/>
              <a:defRPr/>
            </a:pPr>
            <a:r>
              <a:rPr lang="en-US" altLang="en-US" sz="3600" dirty="0"/>
              <a:t>Detailed Steps for Using "Phone Link" to Control an "iPhone".</a:t>
            </a:r>
          </a:p>
        </p:txBody>
      </p:sp>
    </p:spTree>
    <p:extLst>
      <p:ext uri="{BB962C8B-B14F-4D97-AF65-F5344CB8AC3E}">
        <p14:creationId xmlns:p14="http://schemas.microsoft.com/office/powerpoint/2010/main" val="2218115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"WINDOWS 11" TO CONTROL AN </a:t>
            </a:r>
            <a:r>
              <a:rPr lang="en-US" altLang="en-US" sz="4000" dirty="0" err="1"/>
              <a:t>iPHONE</a:t>
            </a:r>
            <a:endParaRPr lang="en-US" altLang="en-US" sz="4000" dirty="0"/>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981200"/>
            <a:ext cx="8991600" cy="4876800"/>
          </a:xfrm>
        </p:spPr>
        <p:txBody>
          <a:bodyPr/>
          <a:lstStyle/>
          <a:p>
            <a:pPr marL="685800" indent="-685800">
              <a:buFont typeface="Arial" panose="020B0604020202020204" pitchFamily="34" charset="0"/>
              <a:buChar char="•"/>
            </a:pPr>
            <a:r>
              <a:rPr lang="en-US" altLang="en-US" sz="4400" dirty="0"/>
              <a:t>Microsoft's bundled "Phone Link" app in a "Windows 11" computer can be used to control a cell phone if you install Microsoft's free "Link to Windows" app into the cell phone. </a:t>
            </a:r>
          </a:p>
        </p:txBody>
      </p:sp>
    </p:spTree>
    <p:extLst>
      <p:ext uri="{BB962C8B-B14F-4D97-AF65-F5344CB8AC3E}">
        <p14:creationId xmlns:p14="http://schemas.microsoft.com/office/powerpoint/2010/main" val="1014321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152400" y="152400"/>
            <a:ext cx="89916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LINK"IN WINDOWS" TO CONTROL AN "</a:t>
            </a:r>
            <a:r>
              <a:rPr lang="en-US" altLang="en-US" sz="4100" dirty="0" err="1"/>
              <a:t>iPHONE</a:t>
            </a:r>
            <a:r>
              <a:rPr lang="en-US" altLang="en-US" sz="4100" dirty="0"/>
              <a:t>" (continued)</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76200" y="2057400"/>
            <a:ext cx="8915400" cy="3810000"/>
          </a:xfrm>
        </p:spPr>
        <p:txBody>
          <a:bodyPr/>
          <a:lstStyle/>
          <a:p>
            <a:pPr marL="685800" indent="-685800">
              <a:buFont typeface="Arial" panose="020B0604020202020204" pitchFamily="34" charset="0"/>
              <a:buChar char="•"/>
              <a:defRPr/>
            </a:pPr>
            <a:r>
              <a:rPr lang="en-US" altLang="en-US" sz="4000" dirty="0"/>
              <a:t>Microsoft's bundled "Phone Link" app in "Windows 11" can be used to control an "iPhone" if Microsoft's free "Link to Windows" app is installed in the "iPhone".</a:t>
            </a:r>
          </a:p>
        </p:txBody>
      </p:sp>
    </p:spTree>
    <p:extLst>
      <p:ext uri="{BB962C8B-B14F-4D97-AF65-F5344CB8AC3E}">
        <p14:creationId xmlns:p14="http://schemas.microsoft.com/office/powerpoint/2010/main" val="5038639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152400" y="152400"/>
            <a:ext cx="89916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LINK"IN WINDOWS" TO CONTROL AN "</a:t>
            </a:r>
            <a:r>
              <a:rPr lang="en-US" altLang="en-US" sz="4100" dirty="0" err="1"/>
              <a:t>iPHONE</a:t>
            </a:r>
            <a:r>
              <a:rPr lang="en-US" altLang="en-US" sz="4100" dirty="0"/>
              <a:t>" (continued)</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76200" y="2286000"/>
            <a:ext cx="8915400" cy="3810000"/>
          </a:xfrm>
        </p:spPr>
        <p:txBody>
          <a:bodyPr/>
          <a:lstStyle/>
          <a:p>
            <a:pPr marL="685800" indent="-685800">
              <a:buFont typeface="Arial" panose="020B0604020202020204" pitchFamily="34" charset="0"/>
              <a:buChar char="•"/>
              <a:defRPr/>
            </a:pPr>
            <a:r>
              <a:rPr lang="en-US" altLang="en-US" sz="4000" dirty="0"/>
              <a:t>From inside your Apple "iPhone", go to the "App Store" and install Microsoft's free "Link to Windows" app</a:t>
            </a:r>
          </a:p>
        </p:txBody>
      </p:sp>
    </p:spTree>
    <p:extLst>
      <p:ext uri="{BB962C8B-B14F-4D97-AF65-F5344CB8AC3E}">
        <p14:creationId xmlns:p14="http://schemas.microsoft.com/office/powerpoint/2010/main" val="2891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t>
            </a:r>
            <a:r>
              <a:rPr lang="en-US" altLang="en-US" sz="4100" dirty="0" err="1"/>
              <a:t>iPHONE</a:t>
            </a:r>
            <a:r>
              <a:rPr lang="en-US" altLang="en-US" sz="4100" dirty="0"/>
              <a:t>" (continued)</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152400" y="2133600"/>
            <a:ext cx="8915400" cy="3810000"/>
          </a:xfrm>
        </p:spPr>
        <p:txBody>
          <a:bodyPr/>
          <a:lstStyle/>
          <a:p>
            <a:pPr marL="685800" indent="-685800">
              <a:buFont typeface="Arial" panose="020B0604020202020204" pitchFamily="34" charset="0"/>
              <a:buChar char="•"/>
              <a:defRPr/>
            </a:pPr>
            <a:r>
              <a:rPr lang="en-US" altLang="en-US" sz="4000" dirty="0"/>
              <a:t>Then use your LEFT mouse button to click on "For iOS users" at     </a:t>
            </a:r>
            <a:r>
              <a:rPr lang="en-US" altLang="en-US" sz="4000" dirty="0">
                <a:hlinkClick r:id="rId3"/>
              </a:rPr>
              <a:t>https://www.microsoft.com/en-us/windows/sync-across-your-devices?r=1</a:t>
            </a:r>
            <a:endParaRPr lang="en-US" altLang="en-US" sz="4000" dirty="0"/>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534008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76200" y="152400"/>
            <a:ext cx="90678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"PHONE LINK" IN WINDOWS" TO CONTROL AN "</a:t>
            </a:r>
            <a:r>
              <a:rPr lang="en-US" altLang="en-US" sz="4000" dirty="0" err="1"/>
              <a:t>iPHONE</a:t>
            </a:r>
            <a:r>
              <a:rPr lang="en-US" altLang="en-US" sz="4000" dirty="0"/>
              <a:t>" (continued)</a:t>
            </a:r>
            <a:endParaRPr lang="en-US" altLang="en-US" sz="4000" dirty="0">
              <a:latin typeface="+mn-lt"/>
            </a:endParaRP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2057400"/>
            <a:ext cx="9067800" cy="4114800"/>
          </a:xfrm>
        </p:spPr>
        <p:txBody>
          <a:bodyPr/>
          <a:lstStyle/>
          <a:p>
            <a:pPr marL="685800" indent="-685800">
              <a:buFont typeface="Arial" panose="020B0604020202020204" pitchFamily="34" charset="0"/>
              <a:buChar char="•"/>
              <a:defRPr/>
            </a:pPr>
            <a:r>
              <a:rPr lang="en-US" altLang="en-US" sz="4000" dirty="0"/>
              <a:t>When you use "Phone Link" in "Windows 11" to connect to "Link to Windows" in an "iPhone", some of the screens that would otherwise be available in  "Phone Link" in an Android cell phone are missing:</a:t>
            </a:r>
          </a:p>
        </p:txBody>
      </p:sp>
    </p:spTree>
    <p:extLst>
      <p:ext uri="{BB962C8B-B14F-4D97-AF65-F5344CB8AC3E}">
        <p14:creationId xmlns:p14="http://schemas.microsoft.com/office/powerpoint/2010/main" val="3969624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15464</TotalTime>
  <Words>687</Words>
  <Application>Microsoft Office PowerPoint</Application>
  <PresentationFormat>On-screen Show (4:3)</PresentationFormat>
  <Paragraphs>114</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Default Design</vt:lpstr>
      <vt:lpstr>PowerPoint Presentation</vt:lpstr>
      <vt:lpstr>Web location for this presentation:</vt:lpstr>
      <vt:lpstr>SUMMARY</vt:lpstr>
      <vt:lpstr>TOPICS </vt:lpstr>
      <vt:lpstr>USING "WINDOWS 11" TO CONTROL AN iPHONE</vt:lpstr>
      <vt:lpstr>USING "PHONE LINK"IN WINDOWS" TO CONTROL AN "iPHONE" (continued)</vt:lpstr>
      <vt:lpstr>USING "PHONE LINK"IN WINDOWS" TO CONTROL AN "iPHONE" (continued)</vt:lpstr>
      <vt:lpstr>USING "PHONE LINK" IN WINDOWS" TO CONTROL AN "iPHONE" (continued)</vt:lpstr>
      <vt:lpstr>USING "PHONE LINK" IN WINDOWS" TO CONTROL AN "iPHONE" (continued)</vt:lpstr>
      <vt:lpstr>USING "PHONE LINK" IN WINDOWS" TO CONTROL AN "iPHONE" (continued)</vt:lpstr>
      <vt:lpstr>USING "PHONE LINK" IN WINDOWS" TO CONTROL AN "iPHONE"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Wi-Fi SETTINGS TO SET PRIOR TO USING "LINK TO WINDOWS" IN AN ANDROID CELL PHONE</vt:lpstr>
      <vt:lpstr>ADDITIONAL ADVICE FOR PC CONNECTIONS TO iPHONES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1769</cp:revision>
  <cp:lastPrinted>1601-01-01T00:00:00Z</cp:lastPrinted>
  <dcterms:created xsi:type="dcterms:W3CDTF">2011-04-22T06:52:26Z</dcterms:created>
  <dcterms:modified xsi:type="dcterms:W3CDTF">2026-01-08T19:56:15Z</dcterms:modified>
</cp:coreProperties>
</file>