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2"/>
  </p:notesMasterIdLst>
  <p:sldIdLst>
    <p:sldId id="1598" r:id="rId2"/>
    <p:sldId id="2912" r:id="rId3"/>
    <p:sldId id="257" r:id="rId4"/>
    <p:sldId id="2760" r:id="rId5"/>
    <p:sldId id="2706" r:id="rId6"/>
    <p:sldId id="2702" r:id="rId7"/>
    <p:sldId id="2587" r:id="rId8"/>
    <p:sldId id="1825" r:id="rId9"/>
    <p:sldId id="2913" r:id="rId10"/>
    <p:sldId id="2914" r:id="rId11"/>
    <p:sldId id="2866" r:id="rId12"/>
    <p:sldId id="2833" r:id="rId13"/>
    <p:sldId id="2837" r:id="rId14"/>
    <p:sldId id="2838" r:id="rId15"/>
    <p:sldId id="2839" r:id="rId16"/>
    <p:sldId id="2774" r:id="rId17"/>
    <p:sldId id="2902" r:id="rId18"/>
    <p:sldId id="2904" r:id="rId19"/>
    <p:sldId id="2903" r:id="rId20"/>
    <p:sldId id="2901" r:id="rId21"/>
    <p:sldId id="2709" r:id="rId22"/>
    <p:sldId id="2710" r:id="rId23"/>
    <p:sldId id="2711" r:id="rId24"/>
    <p:sldId id="2713" r:id="rId25"/>
    <p:sldId id="2806" r:id="rId26"/>
    <p:sldId id="2807" r:id="rId27"/>
    <p:sldId id="2890" r:id="rId28"/>
    <p:sldId id="2893" r:id="rId29"/>
    <p:sldId id="2916" r:id="rId30"/>
    <p:sldId id="2891" r:id="rId31"/>
    <p:sldId id="2810" r:id="rId32"/>
    <p:sldId id="2917" r:id="rId33"/>
    <p:sldId id="2863" r:id="rId34"/>
    <p:sldId id="2892" r:id="rId35"/>
    <p:sldId id="2811" r:id="rId36"/>
    <p:sldId id="2864" r:id="rId37"/>
    <p:sldId id="2876" r:id="rId38"/>
    <p:sldId id="2639" r:id="rId39"/>
    <p:sldId id="2814" r:id="rId40"/>
    <p:sldId id="2857" r:id="rId41"/>
    <p:sldId id="2829" r:id="rId42"/>
    <p:sldId id="2856" r:id="rId43"/>
    <p:sldId id="2830" r:id="rId44"/>
    <p:sldId id="2867" r:id="rId45"/>
    <p:sldId id="2612" r:id="rId46"/>
    <p:sldId id="2621" r:id="rId47"/>
    <p:sldId id="2858" r:id="rId48"/>
    <p:sldId id="2880" r:id="rId49"/>
    <p:sldId id="2879" r:id="rId50"/>
    <p:sldId id="2881" r:id="rId51"/>
    <p:sldId id="2894" r:id="rId52"/>
    <p:sldId id="2882" r:id="rId53"/>
    <p:sldId id="2911" r:id="rId54"/>
    <p:sldId id="2865" r:id="rId55"/>
    <p:sldId id="2895" r:id="rId56"/>
    <p:sldId id="2918" r:id="rId57"/>
    <p:sldId id="2898" r:id="rId58"/>
    <p:sldId id="2899" r:id="rId59"/>
    <p:sldId id="2924" r:id="rId60"/>
    <p:sldId id="2919" r:id="rId61"/>
    <p:sldId id="2897" r:id="rId62"/>
    <p:sldId id="2920" r:id="rId63"/>
    <p:sldId id="2883" r:id="rId64"/>
    <p:sldId id="2884" r:id="rId65"/>
    <p:sldId id="2885" r:id="rId66"/>
    <p:sldId id="2877" r:id="rId67"/>
    <p:sldId id="2868" r:id="rId68"/>
    <p:sldId id="2886" r:id="rId69"/>
    <p:sldId id="2851" r:id="rId70"/>
    <p:sldId id="2852" r:id="rId71"/>
    <p:sldId id="2887" r:id="rId72"/>
    <p:sldId id="2921" r:id="rId73"/>
    <p:sldId id="2651" r:id="rId74"/>
    <p:sldId id="2922" r:id="rId75"/>
    <p:sldId id="2946" r:id="rId76"/>
    <p:sldId id="2947" r:id="rId77"/>
    <p:sldId id="2945" r:id="rId78"/>
    <p:sldId id="2948" r:id="rId79"/>
    <p:sldId id="2944" r:id="rId80"/>
    <p:sldId id="2949" r:id="rId81"/>
    <p:sldId id="2943" r:id="rId82"/>
    <p:sldId id="2950" r:id="rId83"/>
    <p:sldId id="2942" r:id="rId84"/>
    <p:sldId id="2951" r:id="rId85"/>
    <p:sldId id="2923" r:id="rId86"/>
    <p:sldId id="2934" r:id="rId87"/>
    <p:sldId id="2935" r:id="rId88"/>
    <p:sldId id="2933" r:id="rId89"/>
    <p:sldId id="2936" r:id="rId90"/>
    <p:sldId id="2932" r:id="rId91"/>
    <p:sldId id="2931" r:id="rId92"/>
    <p:sldId id="2930" r:id="rId93"/>
    <p:sldId id="2929" r:id="rId94"/>
    <p:sldId id="2928" r:id="rId95"/>
    <p:sldId id="2937" r:id="rId96"/>
    <p:sldId id="2927" r:id="rId97"/>
    <p:sldId id="2888" r:id="rId98"/>
    <p:sldId id="2889" r:id="rId99"/>
    <p:sldId id="2759" r:id="rId100"/>
    <p:sldId id="2925" r:id="rId101"/>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82" autoAdjust="0"/>
    <p:restoredTop sz="94320" autoAdjust="0"/>
  </p:normalViewPr>
  <p:slideViewPr>
    <p:cSldViewPr>
      <p:cViewPr varScale="1">
        <p:scale>
          <a:sx n="72" d="100"/>
          <a:sy n="72" d="100"/>
        </p:scale>
        <p:origin x="81" y="4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F755251E-4ADE-4CA4-AE7E-8CF7FC2A39A0}"/>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056F5632-37E4-4459-A977-B54D6740F88E}"/>
              </a:ext>
            </a:extLst>
          </p:cNvPr>
          <p:cNvSpPr>
            <a:spLocks noGrp="1" noChangeArrowheads="1"/>
          </p:cNvSpPr>
          <p:nvPr>
            <p:ph type="hdr"/>
          </p:nvPr>
        </p:nvSpPr>
        <p:spPr bwMode="auto">
          <a:xfrm>
            <a:off x="0"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5FB9BDD8-F30E-4607-A228-E62A354E0A26}"/>
              </a:ext>
            </a:extLst>
          </p:cNvPr>
          <p:cNvSpPr>
            <a:spLocks noGrp="1" noChangeArrowheads="1"/>
          </p:cNvSpPr>
          <p:nvPr>
            <p:ph type="dt"/>
          </p:nvPr>
        </p:nvSpPr>
        <p:spPr bwMode="auto">
          <a:xfrm>
            <a:off x="4143375"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algn="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3" name="Rectangle 4">
            <a:extLst>
              <a:ext uri="{FF2B5EF4-FFF2-40B4-BE49-F238E27FC236}">
                <a16:creationId xmlns:a16="http://schemas.microsoft.com/office/drawing/2014/main" id="{62F4372D-24F3-4CF9-8ECA-3FB07AEF1311}"/>
              </a:ext>
            </a:extLst>
          </p:cNvPr>
          <p:cNvSpPr>
            <a:spLocks noGrp="1" noRot="1" noChangeAspect="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DD71DECB-400B-4113-8615-446F7A03B55C}"/>
              </a:ext>
            </a:extLst>
          </p:cNvPr>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0CC06C9C-DBC8-4DE5-8578-0BE4D0360261}"/>
              </a:ext>
            </a:extLst>
          </p:cNvPr>
          <p:cNvSpPr>
            <a:spLocks noGrp="1" noChangeArrowheads="1"/>
          </p:cNvSpPr>
          <p:nvPr>
            <p:ph type="ftr"/>
          </p:nvPr>
        </p:nvSpPr>
        <p:spPr bwMode="auto">
          <a:xfrm>
            <a:off x="0"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AD2D7C0B-4295-4754-AE69-9DBECD749ADD}"/>
              </a:ext>
            </a:extLst>
          </p:cNvPr>
          <p:cNvSpPr>
            <a:spLocks noGrp="1" noChangeArrowheads="1"/>
          </p:cNvSpPr>
          <p:nvPr>
            <p:ph type="sldNum"/>
          </p:nvPr>
        </p:nvSpPr>
        <p:spPr bwMode="auto">
          <a:xfrm>
            <a:off x="4143375"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algn="r" defTabSz="482600" eaLnBrk="1" hangingPunct="1">
              <a:buSzPct val="10000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fld id="{5B1A3ECE-EF10-421D-B660-C01793CC36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2818208-5568-49C9-A0E4-F574B12293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A9FD6815-2C73-4B91-A84C-78C9F5F1F6B6}" type="slidenum">
              <a:rPr lang="en-US" altLang="en-US" sz="1300"/>
              <a:pPr>
                <a:spcBef>
                  <a:spcPct val="0"/>
                </a:spcBef>
                <a:buClrTx/>
                <a:buFontTx/>
                <a:buNone/>
              </a:pPr>
              <a:t>1</a:t>
            </a:fld>
            <a:endParaRPr lang="en-US" altLang="en-US" sz="1300"/>
          </a:p>
        </p:txBody>
      </p:sp>
      <p:sp>
        <p:nvSpPr>
          <p:cNvPr id="4099" name="Rectangle 2">
            <a:extLst>
              <a:ext uri="{FF2B5EF4-FFF2-40B4-BE49-F238E27FC236}">
                <a16:creationId xmlns:a16="http://schemas.microsoft.com/office/drawing/2014/main" id="{023EDF76-815D-4296-B319-95D1CB4360FF}"/>
              </a:ext>
            </a:extLst>
          </p:cNvPr>
          <p:cNvSpPr>
            <a:spLocks noGrp="1" noRot="1" noChangeAspect="1" noChangeArrowheads="1" noTextEdit="1"/>
          </p:cNvSpPr>
          <p:nvPr>
            <p:ph type="sldImg"/>
          </p:nvPr>
        </p:nvSpPr>
        <p:spPr>
          <a:xfrm>
            <a:off x="1257300" y="720725"/>
            <a:ext cx="4800600" cy="3600450"/>
          </a:xfrm>
          <a:ln/>
        </p:spPr>
      </p:sp>
      <p:sp>
        <p:nvSpPr>
          <p:cNvPr id="4100" name="Rectangle 3">
            <a:extLst>
              <a:ext uri="{FF2B5EF4-FFF2-40B4-BE49-F238E27FC236}">
                <a16:creationId xmlns:a16="http://schemas.microsoft.com/office/drawing/2014/main" id="{1B954F68-E680-4B30-8DD9-28F4B0E9933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634792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100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34817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1326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78374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24303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0919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3498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27501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846777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107394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21864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5B959C6-2376-400A-B334-FC56652894E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376F08-2492-4A86-9F78-EAF9F7EEC297}" type="slidenum">
              <a:rPr lang="en-US" altLang="en-US" sz="1300"/>
              <a:pPr>
                <a:spcBef>
                  <a:spcPct val="0"/>
                </a:spcBef>
                <a:buClrTx/>
                <a:buFontTx/>
                <a:buNone/>
              </a:pPr>
              <a:t>2</a:t>
            </a:fld>
            <a:endParaRPr lang="en-US" altLang="en-US" sz="1300"/>
          </a:p>
        </p:txBody>
      </p:sp>
      <p:sp>
        <p:nvSpPr>
          <p:cNvPr id="6147" name="Rectangle 1">
            <a:extLst>
              <a:ext uri="{FF2B5EF4-FFF2-40B4-BE49-F238E27FC236}">
                <a16:creationId xmlns:a16="http://schemas.microsoft.com/office/drawing/2014/main" id="{A5C9CE95-94E0-4479-A78C-7C0D0C0B81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61B41F77-5D89-44D8-8047-23CD4298ABF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696429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435757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764797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142874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536815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434380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60364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90594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280547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78500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3EB675F-B145-4C40-A91D-CDF04EF315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176798-E187-4303-A2EA-C9A3B66B51AD}" type="slidenum">
              <a:rPr lang="en-US" altLang="en-US" sz="1300"/>
              <a:pPr>
                <a:spcBef>
                  <a:spcPct val="0"/>
                </a:spcBef>
                <a:buClrTx/>
                <a:buFontTx/>
                <a:buNone/>
              </a:pPr>
              <a:t>3</a:t>
            </a:fld>
            <a:endParaRPr lang="en-US" altLang="en-US" sz="1300"/>
          </a:p>
        </p:txBody>
      </p:sp>
      <p:sp>
        <p:nvSpPr>
          <p:cNvPr id="8195" name="Rectangle 1">
            <a:extLst>
              <a:ext uri="{FF2B5EF4-FFF2-40B4-BE49-F238E27FC236}">
                <a16:creationId xmlns:a16="http://schemas.microsoft.com/office/drawing/2014/main" id="{D281A71A-6C38-4B7F-936C-27D292369A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D6D32C96-76FE-4371-BAE1-50CB1EE9F3B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E08CFF9-7206-7342-7E11-DAD3E5A1096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5FFDFC17-27BA-27AC-DAE0-BB2829DD55C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BCFBDCA8-0B0B-D470-FB24-D64FC706A8C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A9E09E7-FA03-58D0-2F1E-7370893C2EC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99110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059715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540349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50107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17809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0845578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46990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108782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91622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59659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19935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6563942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0785298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790207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400452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24668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2277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693129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925657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12610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00736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2715228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800196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7558673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723441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60030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572690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82902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819526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1092633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87162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50317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358837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56150335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7240853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4443739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1344261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484323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2280686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1871717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471446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616E611-239E-F5B1-A5AB-F08B8A8622A3}"/>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F4D19B83-2A09-B525-9AD1-4AB5F583C9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F1528C6F-899B-2EC6-83E2-B25801AF1C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9A23FD3D-F5CC-73F2-23BA-78959715723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836578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28621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1016772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5357884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616E611-239E-F5B1-A5AB-F08B8A8622A3}"/>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F4D19B83-2A09-B525-9AD1-4AB5F583C9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F1528C6F-899B-2EC6-83E2-B25801AF1C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9A23FD3D-F5CC-73F2-23BA-78959715723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936129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616E611-239E-F5B1-A5AB-F08B8A8622A3}"/>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F4D19B83-2A09-B525-9AD1-4AB5F583C9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F1528C6F-899B-2EC6-83E2-B25801AF1C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9A23FD3D-F5CC-73F2-23BA-78959715723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8513946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970453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54A566-2603-2D8F-6E7D-2E98DAFA649A}"/>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8CFE818A-FE40-6A9C-5B79-7D3F81C03B9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B0FB2B23-2E01-A6B4-45A3-0BBB46110B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8D971F9A-A487-5BAB-8640-404E761556B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290340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BDF174-DFA9-057E-58DC-DC99C08C8C62}"/>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7762BF3-AC03-9E48-8E69-9E34C41ED4C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A96A65E9-F507-7CC8-D8D3-8ED66FC4B1A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4CEC2AD-5FA8-73B3-D08E-BEBB9AA5F4E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6295230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BDF174-DFA9-057E-58DC-DC99C08C8C62}"/>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7762BF3-AC03-9E48-8E69-9E34C41ED4C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A96A65E9-F507-7CC8-D8D3-8ED66FC4B1A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4CEC2AD-5FA8-73B3-D08E-BEBB9AA5F4E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40764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BDF174-DFA9-057E-58DC-DC99C08C8C62}"/>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7762BF3-AC03-9E48-8E69-9E34C41ED4C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A96A65E9-F507-7CC8-D8D3-8ED66FC4B1A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4CEC2AD-5FA8-73B3-D08E-BEBB9AA5F4E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23343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BDF174-DFA9-057E-58DC-DC99C08C8C62}"/>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7762BF3-AC03-9E48-8E69-9E34C41ED4C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A96A65E9-F507-7CC8-D8D3-8ED66FC4B1A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4CEC2AD-5FA8-73B3-D08E-BEBB9AA5F4E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118896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BDF174-DFA9-057E-58DC-DC99C08C8C62}"/>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7762BF3-AC03-9E48-8E69-9E34C41ED4C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A96A65E9-F507-7CC8-D8D3-8ED66FC4B1A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4CEC2AD-5FA8-73B3-D08E-BEBB9AA5F4E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5298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3DD6E3-2DB7-5A43-67CE-AC705E6757D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2347548C-24BE-49F0-B345-932A0827DA13}" type="slidenum">
              <a:rPr lang="en-US" altLang="en-US" sz="1300" smtClean="0"/>
              <a:pPr>
                <a:spcBef>
                  <a:spcPct val="0"/>
                </a:spcBef>
                <a:buClrTx/>
                <a:buFontTx/>
                <a:buNone/>
              </a:pPr>
              <a:t>8</a:t>
            </a:fld>
            <a:endParaRPr lang="en-US" altLang="en-US" sz="1300"/>
          </a:p>
        </p:txBody>
      </p:sp>
      <p:sp>
        <p:nvSpPr>
          <p:cNvPr id="6147" name="Rectangle 1">
            <a:extLst>
              <a:ext uri="{FF2B5EF4-FFF2-40B4-BE49-F238E27FC236}">
                <a16:creationId xmlns:a16="http://schemas.microsoft.com/office/drawing/2014/main" id="{D55A5470-49F4-F0E6-276A-9713D5493B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F4246F66-91BB-FEEF-89C5-5317304C3E0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714494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BDF174-DFA9-057E-58DC-DC99C08C8C62}"/>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7762BF3-AC03-9E48-8E69-9E34C41ED4C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A96A65E9-F507-7CC8-D8D3-8ED66FC4B1A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4CEC2AD-5FA8-73B3-D08E-BEBB9AA5F4E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7555569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BDF174-DFA9-057E-58DC-DC99C08C8C62}"/>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7762BF3-AC03-9E48-8E69-9E34C41ED4C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A96A65E9-F507-7CC8-D8D3-8ED66FC4B1A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4CEC2AD-5FA8-73B3-D08E-BEBB9AA5F4E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4110977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BDF174-DFA9-057E-58DC-DC99C08C8C62}"/>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7762BF3-AC03-9E48-8E69-9E34C41ED4C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A96A65E9-F507-7CC8-D8D3-8ED66FC4B1A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4CEC2AD-5FA8-73B3-D08E-BEBB9AA5F4E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827318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BDF174-DFA9-057E-58DC-DC99C08C8C62}"/>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7762BF3-AC03-9E48-8E69-9E34C41ED4C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A96A65E9-F507-7CC8-D8D3-8ED66FC4B1A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4CEC2AD-5FA8-73B3-D08E-BEBB9AA5F4E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336987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BDF174-DFA9-057E-58DC-DC99C08C8C62}"/>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C7762BF3-AC03-9E48-8E69-9E34C41ED4C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A96A65E9-F507-7CC8-D8D3-8ED66FC4B1A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4CEC2AD-5FA8-73B3-D08E-BEBB9AA5F4E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960889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54A566-2603-2D8F-6E7D-2E98DAFA649A}"/>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8CFE818A-FE40-6A9C-5B79-7D3F81C03B9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B0FB2B23-2E01-A6B4-45A3-0BBB46110B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8D971F9A-A487-5BAB-8640-404E761556B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033820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38256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097345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832297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45659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619934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1611413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284072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474769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987524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362433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334720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4CF5E6C-1C95-E16E-3089-66E6C0F3309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29E24CB3-2A5B-AAF0-D4FE-2D3F7D3163A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9FDADED4-F890-0369-3204-9E20E9CA5B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A49CAD6E-6431-5406-BBA8-031C1469754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1612854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54A566-2603-2D8F-6E7D-2E98DAFA649A}"/>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8CFE818A-FE40-6A9C-5B79-7D3F81C03B9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B0FB2B23-2E01-A6B4-45A3-0BBB46110B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8D971F9A-A487-5BAB-8640-404E761556B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0361780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54A566-2603-2D8F-6E7D-2E98DAFA649A}"/>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8CFE818A-FE40-6A9C-5B79-7D3F81C03B9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B0FB2B23-2E01-A6B4-45A3-0BBB46110B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8D971F9A-A487-5BAB-8640-404E761556B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864740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54A566-2603-2D8F-6E7D-2E98DAFA649A}"/>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8CFE818A-FE40-6A9C-5B79-7D3F81C03B9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B0FB2B23-2E01-A6B4-45A3-0BBB46110B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8D971F9A-A487-5BAB-8640-404E761556B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7080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66ED4CB-5D7E-443C-B5E2-71809D28AB7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2249009-3929-4D45-A43D-7F30D0B80A4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3D8E1C-BE69-40F8-9DA1-4F0B8C594247}"/>
              </a:ext>
            </a:extLst>
          </p:cNvPr>
          <p:cNvSpPr>
            <a:spLocks noGrp="1" noChangeArrowheads="1"/>
          </p:cNvSpPr>
          <p:nvPr>
            <p:ph type="sldNum" idx="12"/>
          </p:nvPr>
        </p:nvSpPr>
        <p:spPr>
          <a:ln/>
        </p:spPr>
        <p:txBody>
          <a:bodyPr/>
          <a:lstStyle>
            <a:lvl1pPr>
              <a:defRPr/>
            </a:lvl1pPr>
          </a:lstStyle>
          <a:p>
            <a:fld id="{6610785B-498D-4F00-A53D-C5FB99E0A35E}" type="slidenum">
              <a:rPr lang="en-US" altLang="en-US"/>
              <a:pPr/>
              <a:t>‹#›</a:t>
            </a:fld>
            <a:endParaRPr lang="en-US" altLang="en-US"/>
          </a:p>
        </p:txBody>
      </p:sp>
    </p:spTree>
    <p:extLst>
      <p:ext uri="{BB962C8B-B14F-4D97-AF65-F5344CB8AC3E}">
        <p14:creationId xmlns:p14="http://schemas.microsoft.com/office/powerpoint/2010/main" val="4605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07AE926-4B4F-472D-AEA5-6CD51B25781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E261F53-830D-448A-A73D-86B66E2BF5E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081F05-A92A-4161-826A-5F44FF0D2E86}"/>
              </a:ext>
            </a:extLst>
          </p:cNvPr>
          <p:cNvSpPr>
            <a:spLocks noGrp="1" noChangeArrowheads="1"/>
          </p:cNvSpPr>
          <p:nvPr>
            <p:ph type="sldNum" idx="12"/>
          </p:nvPr>
        </p:nvSpPr>
        <p:spPr>
          <a:ln/>
        </p:spPr>
        <p:txBody>
          <a:bodyPr/>
          <a:lstStyle>
            <a:lvl1pPr>
              <a:defRPr/>
            </a:lvl1pPr>
          </a:lstStyle>
          <a:p>
            <a:fld id="{CEEA0A09-508F-4C00-9625-E0DE9B82EA8A}" type="slidenum">
              <a:rPr lang="en-US" altLang="en-US"/>
              <a:pPr/>
              <a:t>‹#›</a:t>
            </a:fld>
            <a:endParaRPr lang="en-US" altLang="en-US"/>
          </a:p>
        </p:txBody>
      </p:sp>
    </p:spTree>
    <p:extLst>
      <p:ext uri="{BB962C8B-B14F-4D97-AF65-F5344CB8AC3E}">
        <p14:creationId xmlns:p14="http://schemas.microsoft.com/office/powerpoint/2010/main" val="414571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6942FAE-A3E0-4E26-933C-55560DBCEF4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FE4791F-4D94-443D-A8CA-729F2E4AAAE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5E8BDC-9FF7-439F-9C69-1A300C521C36}"/>
              </a:ext>
            </a:extLst>
          </p:cNvPr>
          <p:cNvSpPr>
            <a:spLocks noGrp="1" noChangeArrowheads="1"/>
          </p:cNvSpPr>
          <p:nvPr>
            <p:ph type="sldNum" idx="12"/>
          </p:nvPr>
        </p:nvSpPr>
        <p:spPr>
          <a:ln/>
        </p:spPr>
        <p:txBody>
          <a:bodyPr/>
          <a:lstStyle>
            <a:lvl1pPr>
              <a:defRPr/>
            </a:lvl1pPr>
          </a:lstStyle>
          <a:p>
            <a:fld id="{B3AB6BBC-24F0-43A1-84BC-A16615D28F72}" type="slidenum">
              <a:rPr lang="en-US" altLang="en-US"/>
              <a:pPr/>
              <a:t>‹#›</a:t>
            </a:fld>
            <a:endParaRPr lang="en-US" altLang="en-US"/>
          </a:p>
        </p:txBody>
      </p:sp>
    </p:spTree>
    <p:extLst>
      <p:ext uri="{BB962C8B-B14F-4D97-AF65-F5344CB8AC3E}">
        <p14:creationId xmlns:p14="http://schemas.microsoft.com/office/powerpoint/2010/main" val="264477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F8C36A32-8A97-4319-9BC2-18F5E27DCC20}"/>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180D418A-8005-43B3-A395-943311376BB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2CE8A7-A55D-4A41-AA46-B7AE1F2D3EDB}"/>
              </a:ext>
            </a:extLst>
          </p:cNvPr>
          <p:cNvSpPr>
            <a:spLocks noGrp="1" noChangeArrowheads="1"/>
          </p:cNvSpPr>
          <p:nvPr>
            <p:ph type="sldNum" idx="12"/>
          </p:nvPr>
        </p:nvSpPr>
        <p:spPr>
          <a:ln/>
        </p:spPr>
        <p:txBody>
          <a:bodyPr/>
          <a:lstStyle>
            <a:lvl1pPr>
              <a:defRPr/>
            </a:lvl1pPr>
          </a:lstStyle>
          <a:p>
            <a:fld id="{D3F1A29D-64F2-4F8A-ACA8-D39AFCDA0FF8}" type="slidenum">
              <a:rPr lang="en-US" altLang="en-US"/>
              <a:pPr/>
              <a:t>‹#›</a:t>
            </a:fld>
            <a:endParaRPr lang="en-US" altLang="en-US"/>
          </a:p>
        </p:txBody>
      </p:sp>
    </p:spTree>
    <p:extLst>
      <p:ext uri="{BB962C8B-B14F-4D97-AF65-F5344CB8AC3E}">
        <p14:creationId xmlns:p14="http://schemas.microsoft.com/office/powerpoint/2010/main" val="3400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4C984F58-2132-48D6-80BE-C6F01225C76B}"/>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6C1D837-85E3-4DA1-BC19-5BED2D9CE5AD}"/>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1494ED5-4560-4AE3-80A0-208A63FB4603}"/>
              </a:ext>
            </a:extLst>
          </p:cNvPr>
          <p:cNvSpPr>
            <a:spLocks noGrp="1" noChangeArrowheads="1"/>
          </p:cNvSpPr>
          <p:nvPr>
            <p:ph type="sldNum" idx="12"/>
          </p:nvPr>
        </p:nvSpPr>
        <p:spPr>
          <a:ln/>
        </p:spPr>
        <p:txBody>
          <a:bodyPr/>
          <a:lstStyle>
            <a:lvl1pPr>
              <a:defRPr/>
            </a:lvl1pPr>
          </a:lstStyle>
          <a:p>
            <a:fld id="{158D98D7-FDE4-462A-94E9-5BF1389BDF74}" type="slidenum">
              <a:rPr lang="en-US" altLang="en-US"/>
              <a:pPr/>
              <a:t>‹#›</a:t>
            </a:fld>
            <a:endParaRPr lang="en-US" altLang="en-US"/>
          </a:p>
        </p:txBody>
      </p:sp>
    </p:spTree>
    <p:extLst>
      <p:ext uri="{BB962C8B-B14F-4D97-AF65-F5344CB8AC3E}">
        <p14:creationId xmlns:p14="http://schemas.microsoft.com/office/powerpoint/2010/main" val="2258703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110D96A-67B8-4B1D-8E14-A090C3E0947B}"/>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63BB93E-A0A6-421B-B160-0FBBCA246B2B}"/>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607E692-FEA5-4D6E-93E6-C4CDB04D9FB2}"/>
              </a:ext>
            </a:extLst>
          </p:cNvPr>
          <p:cNvSpPr>
            <a:spLocks noGrp="1" noChangeArrowheads="1"/>
          </p:cNvSpPr>
          <p:nvPr>
            <p:ph type="sldNum" idx="12"/>
          </p:nvPr>
        </p:nvSpPr>
        <p:spPr>
          <a:ln/>
        </p:spPr>
        <p:txBody>
          <a:bodyPr/>
          <a:lstStyle>
            <a:lvl1pPr>
              <a:defRPr/>
            </a:lvl1pPr>
          </a:lstStyle>
          <a:p>
            <a:fld id="{155CF4C8-5A9E-421C-A02E-09E19564B6DD}" type="slidenum">
              <a:rPr lang="en-US" altLang="en-US"/>
              <a:pPr/>
              <a:t>‹#›</a:t>
            </a:fld>
            <a:endParaRPr lang="en-US" altLang="en-US"/>
          </a:p>
        </p:txBody>
      </p:sp>
    </p:spTree>
    <p:extLst>
      <p:ext uri="{BB962C8B-B14F-4D97-AF65-F5344CB8AC3E}">
        <p14:creationId xmlns:p14="http://schemas.microsoft.com/office/powerpoint/2010/main" val="346961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822200F-1037-4176-84F1-4F2BC66CAE4B}"/>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832A4A74-99C2-4641-9394-C0E68E446F74}"/>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E67664E8-C10D-4EDA-90D9-5D78DCBDC48E}"/>
              </a:ext>
            </a:extLst>
          </p:cNvPr>
          <p:cNvSpPr>
            <a:spLocks noGrp="1" noChangeArrowheads="1"/>
          </p:cNvSpPr>
          <p:nvPr>
            <p:ph type="sldNum" idx="12"/>
          </p:nvPr>
        </p:nvSpPr>
        <p:spPr>
          <a:ln/>
        </p:spPr>
        <p:txBody>
          <a:bodyPr/>
          <a:lstStyle>
            <a:lvl1pPr>
              <a:defRPr/>
            </a:lvl1pPr>
          </a:lstStyle>
          <a:p>
            <a:fld id="{9E810440-E61A-4231-BEA1-DDD0DEBE9E1D}" type="slidenum">
              <a:rPr lang="en-US" altLang="en-US"/>
              <a:pPr/>
              <a:t>‹#›</a:t>
            </a:fld>
            <a:endParaRPr lang="en-US" altLang="en-US"/>
          </a:p>
        </p:txBody>
      </p:sp>
    </p:spTree>
    <p:extLst>
      <p:ext uri="{BB962C8B-B14F-4D97-AF65-F5344CB8AC3E}">
        <p14:creationId xmlns:p14="http://schemas.microsoft.com/office/powerpoint/2010/main" val="296975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0358A9-08C7-45AA-9932-D56A2487F4D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464A584-7C2B-4715-9DB6-BA2F4B0CCB1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962673-56D8-4503-8E20-6498E75EA14B}"/>
              </a:ext>
            </a:extLst>
          </p:cNvPr>
          <p:cNvSpPr>
            <a:spLocks noGrp="1" noChangeArrowheads="1"/>
          </p:cNvSpPr>
          <p:nvPr>
            <p:ph type="sldNum" idx="12"/>
          </p:nvPr>
        </p:nvSpPr>
        <p:spPr>
          <a:ln/>
        </p:spPr>
        <p:txBody>
          <a:bodyPr/>
          <a:lstStyle>
            <a:lvl1pPr>
              <a:defRPr/>
            </a:lvl1pPr>
          </a:lstStyle>
          <a:p>
            <a:fld id="{BF44D084-DB90-46B6-BF87-36F00AC8641A}" type="slidenum">
              <a:rPr lang="en-US" altLang="en-US"/>
              <a:pPr/>
              <a:t>‹#›</a:t>
            </a:fld>
            <a:endParaRPr lang="en-US" altLang="en-US"/>
          </a:p>
        </p:txBody>
      </p:sp>
    </p:spTree>
    <p:extLst>
      <p:ext uri="{BB962C8B-B14F-4D97-AF65-F5344CB8AC3E}">
        <p14:creationId xmlns:p14="http://schemas.microsoft.com/office/powerpoint/2010/main" val="182821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F6A4F6A3-4DAA-4A9E-B416-7DD4F1E9FE4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343FD0B-ACD7-411B-8F9A-5D8C22F9996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5B9244-53F7-43E8-A38D-76FE2AC3FC27}"/>
              </a:ext>
            </a:extLst>
          </p:cNvPr>
          <p:cNvSpPr>
            <a:spLocks noGrp="1" noChangeArrowheads="1"/>
          </p:cNvSpPr>
          <p:nvPr>
            <p:ph type="sldNum" idx="12"/>
          </p:nvPr>
        </p:nvSpPr>
        <p:spPr>
          <a:ln/>
        </p:spPr>
        <p:txBody>
          <a:bodyPr/>
          <a:lstStyle>
            <a:lvl1pPr>
              <a:defRPr/>
            </a:lvl1pPr>
          </a:lstStyle>
          <a:p>
            <a:fld id="{6584FA06-0329-486F-BAAF-F53BB0E21D26}" type="slidenum">
              <a:rPr lang="en-US" altLang="en-US"/>
              <a:pPr/>
              <a:t>‹#›</a:t>
            </a:fld>
            <a:endParaRPr lang="en-US" altLang="en-US"/>
          </a:p>
        </p:txBody>
      </p:sp>
    </p:spTree>
    <p:extLst>
      <p:ext uri="{BB962C8B-B14F-4D97-AF65-F5344CB8AC3E}">
        <p14:creationId xmlns:p14="http://schemas.microsoft.com/office/powerpoint/2010/main" val="407379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432D7B1E-6FFB-4C00-BA15-524CB068A89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3DC6BD7-BD91-4918-952A-99D068BC6BD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90EEA85-FB51-4D94-8EDB-D63696D085F9}"/>
              </a:ext>
            </a:extLst>
          </p:cNvPr>
          <p:cNvSpPr>
            <a:spLocks noGrp="1" noChangeArrowheads="1"/>
          </p:cNvSpPr>
          <p:nvPr>
            <p:ph type="sldNum" idx="12"/>
          </p:nvPr>
        </p:nvSpPr>
        <p:spPr>
          <a:ln/>
        </p:spPr>
        <p:txBody>
          <a:bodyPr/>
          <a:lstStyle>
            <a:lvl1pPr>
              <a:defRPr/>
            </a:lvl1pPr>
          </a:lstStyle>
          <a:p>
            <a:fld id="{040B3666-FBC7-4343-A158-146ACE67965C}" type="slidenum">
              <a:rPr lang="en-US" altLang="en-US"/>
              <a:pPr/>
              <a:t>‹#›</a:t>
            </a:fld>
            <a:endParaRPr lang="en-US" altLang="en-US"/>
          </a:p>
        </p:txBody>
      </p:sp>
    </p:spTree>
    <p:extLst>
      <p:ext uri="{BB962C8B-B14F-4D97-AF65-F5344CB8AC3E}">
        <p14:creationId xmlns:p14="http://schemas.microsoft.com/office/powerpoint/2010/main" val="261676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E25A4B35-BADB-4787-8620-1C8643C257A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A73CCEA0-10BA-42CD-A72D-8EA0C04F2212}"/>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7717314E-726F-4462-848F-71BCE39A298B}"/>
              </a:ext>
            </a:extLst>
          </p:cNvPr>
          <p:cNvSpPr>
            <a:spLocks noGrp="1" noChangeArrowheads="1"/>
          </p:cNvSpPr>
          <p:nvPr>
            <p:ph type="sldNum" idx="12"/>
          </p:nvPr>
        </p:nvSpPr>
        <p:spPr>
          <a:ln/>
        </p:spPr>
        <p:txBody>
          <a:bodyPr/>
          <a:lstStyle>
            <a:lvl1pPr>
              <a:defRPr/>
            </a:lvl1pPr>
          </a:lstStyle>
          <a:p>
            <a:fld id="{0753CD65-9AF4-4B76-B150-3F6CA8CE2867}" type="slidenum">
              <a:rPr lang="en-US" altLang="en-US"/>
              <a:pPr/>
              <a:t>‹#›</a:t>
            </a:fld>
            <a:endParaRPr lang="en-US" altLang="en-US"/>
          </a:p>
        </p:txBody>
      </p:sp>
    </p:spTree>
    <p:extLst>
      <p:ext uri="{BB962C8B-B14F-4D97-AF65-F5344CB8AC3E}">
        <p14:creationId xmlns:p14="http://schemas.microsoft.com/office/powerpoint/2010/main" val="120318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C153CE4-FC24-4E8B-8B09-83B6FB55695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6B16F272-16B6-40A7-98CB-27B2F89FCD1D}"/>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652957-B15F-4A5A-BDAD-A27E0CE81F3F}"/>
              </a:ext>
            </a:extLst>
          </p:cNvPr>
          <p:cNvSpPr>
            <a:spLocks noGrp="1" noChangeArrowheads="1"/>
          </p:cNvSpPr>
          <p:nvPr>
            <p:ph type="sldNum" idx="12"/>
          </p:nvPr>
        </p:nvSpPr>
        <p:spPr>
          <a:ln/>
        </p:spPr>
        <p:txBody>
          <a:bodyPr/>
          <a:lstStyle>
            <a:lvl1pPr>
              <a:defRPr/>
            </a:lvl1pPr>
          </a:lstStyle>
          <a:p>
            <a:fld id="{CE3BEC34-B539-49AB-B397-3F63405E41DD}" type="slidenum">
              <a:rPr lang="en-US" altLang="en-US"/>
              <a:pPr/>
              <a:t>‹#›</a:t>
            </a:fld>
            <a:endParaRPr lang="en-US" altLang="en-US"/>
          </a:p>
        </p:txBody>
      </p:sp>
    </p:spTree>
    <p:extLst>
      <p:ext uri="{BB962C8B-B14F-4D97-AF65-F5344CB8AC3E}">
        <p14:creationId xmlns:p14="http://schemas.microsoft.com/office/powerpoint/2010/main" val="148142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3EA0E2D-0E7A-4D45-8902-64113D67BBFF}"/>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0FE6A96F-8C85-4896-A0B2-517D829E252E}"/>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6CDDBC-CD51-4387-9D5D-F2390EFB3088}"/>
              </a:ext>
            </a:extLst>
          </p:cNvPr>
          <p:cNvSpPr>
            <a:spLocks noGrp="1" noChangeArrowheads="1"/>
          </p:cNvSpPr>
          <p:nvPr>
            <p:ph type="sldNum" idx="12"/>
          </p:nvPr>
        </p:nvSpPr>
        <p:spPr>
          <a:ln/>
        </p:spPr>
        <p:txBody>
          <a:bodyPr/>
          <a:lstStyle>
            <a:lvl1pPr>
              <a:defRPr/>
            </a:lvl1pPr>
          </a:lstStyle>
          <a:p>
            <a:fld id="{36B955AB-E0F6-4017-BB8E-206E7A39FE79}" type="slidenum">
              <a:rPr lang="en-US" altLang="en-US"/>
              <a:pPr/>
              <a:t>‹#›</a:t>
            </a:fld>
            <a:endParaRPr lang="en-US" altLang="en-US"/>
          </a:p>
        </p:txBody>
      </p:sp>
    </p:spTree>
    <p:extLst>
      <p:ext uri="{BB962C8B-B14F-4D97-AF65-F5344CB8AC3E}">
        <p14:creationId xmlns:p14="http://schemas.microsoft.com/office/powerpoint/2010/main" val="203382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FC8DA2C-9303-42A3-B547-5B5C22DB20F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12F0B9D-E5A1-4E9A-BA8F-E35DBFCD58C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46FE60-5602-4978-B221-18726EE55435}"/>
              </a:ext>
            </a:extLst>
          </p:cNvPr>
          <p:cNvSpPr>
            <a:spLocks noGrp="1" noChangeArrowheads="1"/>
          </p:cNvSpPr>
          <p:nvPr>
            <p:ph type="sldNum" idx="12"/>
          </p:nvPr>
        </p:nvSpPr>
        <p:spPr>
          <a:ln/>
        </p:spPr>
        <p:txBody>
          <a:bodyPr/>
          <a:lstStyle>
            <a:lvl1pPr>
              <a:defRPr/>
            </a:lvl1pPr>
          </a:lstStyle>
          <a:p>
            <a:fld id="{6BE62551-47F8-4A01-98D1-1C6B54B885D8}" type="slidenum">
              <a:rPr lang="en-US" altLang="en-US"/>
              <a:pPr/>
              <a:t>‹#›</a:t>
            </a:fld>
            <a:endParaRPr lang="en-US" altLang="en-US"/>
          </a:p>
        </p:txBody>
      </p:sp>
    </p:spTree>
    <p:extLst>
      <p:ext uri="{BB962C8B-B14F-4D97-AF65-F5344CB8AC3E}">
        <p14:creationId xmlns:p14="http://schemas.microsoft.com/office/powerpoint/2010/main" val="299643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101809C-3D43-4D58-8711-4AB086DC650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ED5B827-375A-4D2F-B38C-7A7F2691779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220A728-62D6-49AA-B576-DE3DBAD30218}"/>
              </a:ext>
            </a:extLst>
          </p:cNvPr>
          <p:cNvSpPr>
            <a:spLocks noGrp="1" noChangeArrowheads="1"/>
          </p:cNvSpPr>
          <p:nvPr>
            <p:ph type="sldNum" idx="12"/>
          </p:nvPr>
        </p:nvSpPr>
        <p:spPr>
          <a:ln/>
        </p:spPr>
        <p:txBody>
          <a:bodyPr/>
          <a:lstStyle>
            <a:lvl1pPr>
              <a:defRPr/>
            </a:lvl1pPr>
          </a:lstStyle>
          <a:p>
            <a:fld id="{BB299083-8392-45EE-9F73-C0A493EAA99D}" type="slidenum">
              <a:rPr lang="en-US" altLang="en-US"/>
              <a:pPr/>
              <a:t>‹#›</a:t>
            </a:fld>
            <a:endParaRPr lang="en-US" altLang="en-US"/>
          </a:p>
        </p:txBody>
      </p:sp>
    </p:spTree>
    <p:extLst>
      <p:ext uri="{BB962C8B-B14F-4D97-AF65-F5344CB8AC3E}">
        <p14:creationId xmlns:p14="http://schemas.microsoft.com/office/powerpoint/2010/main" val="34834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2D19703-36F0-4388-A509-BCF5C613A66D}"/>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B0390E8-A487-4031-8AEF-2294CBDBEE9C}"/>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CE55C5BD-5DE1-4422-8CED-1C01DA731F9B}"/>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E152044B-0391-494B-931C-619A69E7F597}"/>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6C53BD79-0C22-4E40-B5E1-95C3790B1407}"/>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fld id="{00FB1D6F-6A8B-478A-96BA-CFADA41EE8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pcug.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microsoft.com/en-us/topic/supported-devices-for-phone-link-experiences-cb044172-87aa-9e41-d446-c4ac83ce8807"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aztcs.apcug.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hyperlink" Target="https://support.microsoft.com/en-us/topic/setting-up-calls-in-the-phone-link-c7e75908-c65d-bd42-fcb2-ea4d5fb783f1#id0efd=android" TargetMode="External"/><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hyperlink" Target="https://support.microsoft.com/en-us/topic/troubleshooting-the-phone-link-82b6c6aa-544e-d4af-fd5d-2629a2a95835" TargetMode="External"/><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hyperlink" Target="https://www.macobserver.com/tips/how-to/connect-your-iphone-to-a-windows-pc-with-and-without-microsoft-phone-link/" TargetMode="External"/><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a:extLst>
              <a:ext uri="{FF2B5EF4-FFF2-40B4-BE49-F238E27FC236}">
                <a16:creationId xmlns:a16="http://schemas.microsoft.com/office/drawing/2014/main" id="{C4E47CF5-EBBE-400D-AAFF-84949A38EFA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DB8AC99-BA20-48A8-9E75-F5E91A645578}" type="slidenum">
              <a:rPr lang="en-US" altLang="en-US" sz="2400">
                <a:latin typeface="Times New Roman" panose="02020603050405020304" pitchFamily="18" charset="0"/>
              </a:rPr>
              <a:pPr>
                <a:spcBef>
                  <a:spcPct val="0"/>
                </a:spcBef>
                <a:buClrTx/>
                <a:buFontTx/>
                <a:buNone/>
              </a:pPr>
              <a:t>1</a:t>
            </a:fld>
            <a:endParaRPr lang="en-US" altLang="en-US" sz="2400">
              <a:latin typeface="Times New Roman" panose="02020603050405020304" pitchFamily="18" charset="0"/>
            </a:endParaRPr>
          </a:p>
        </p:txBody>
      </p:sp>
      <p:sp>
        <p:nvSpPr>
          <p:cNvPr id="3075" name="Rectangle 2">
            <a:extLst>
              <a:ext uri="{FF2B5EF4-FFF2-40B4-BE49-F238E27FC236}">
                <a16:creationId xmlns:a16="http://schemas.microsoft.com/office/drawing/2014/main" id="{2FBA3213-7877-430D-AB70-6A98AF7E2FD1}"/>
              </a:ext>
            </a:extLst>
          </p:cNvPr>
          <p:cNvSpPr>
            <a:spLocks noChangeArrowheads="1"/>
          </p:cNvSpPr>
          <p:nvPr/>
        </p:nvSpPr>
        <p:spPr bwMode="auto">
          <a:xfrm>
            <a:off x="0" y="877162"/>
            <a:ext cx="9144000" cy="2033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4200" b="1" baseline="0" dirty="0">
                <a:cs typeface="Times New Roman" panose="02020603050405020304" pitchFamily="18" charset="0"/>
              </a:rPr>
              <a:t>1--CONFIGURING "PHONE LINK"                           IN "WINDOWS 11"                                TO CONTROL A CELL PHONE</a:t>
            </a:r>
          </a:p>
        </p:txBody>
      </p:sp>
      <p:sp>
        <p:nvSpPr>
          <p:cNvPr id="3076" name="Rectangle 3">
            <a:extLst>
              <a:ext uri="{FF2B5EF4-FFF2-40B4-BE49-F238E27FC236}">
                <a16:creationId xmlns:a16="http://schemas.microsoft.com/office/drawing/2014/main" id="{333D41AC-EB03-4363-81AC-00F99C90E31B}"/>
              </a:ext>
            </a:extLst>
          </p:cNvPr>
          <p:cNvSpPr>
            <a:spLocks noChangeArrowheads="1"/>
          </p:cNvSpPr>
          <p:nvPr/>
        </p:nvSpPr>
        <p:spPr bwMode="auto">
          <a:xfrm>
            <a:off x="574675" y="-858838"/>
            <a:ext cx="3289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33EC888D-B6F1-4994-BFC5-6EFEA8BA289F}"/>
              </a:ext>
            </a:extLst>
          </p:cNvPr>
          <p:cNvSpPr>
            <a:spLocks noChangeArrowheads="1"/>
          </p:cNvSpPr>
          <p:nvPr/>
        </p:nvSpPr>
        <p:spPr bwMode="auto">
          <a:xfrm>
            <a:off x="574675" y="-858838"/>
            <a:ext cx="3556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236C12D1-13FE-4F8E-8A06-F1661790933C}"/>
              </a:ext>
            </a:extLst>
          </p:cNvPr>
          <p:cNvSpPr>
            <a:spLocks noChangeArrowheads="1"/>
          </p:cNvSpPr>
          <p:nvPr/>
        </p:nvSpPr>
        <p:spPr bwMode="auto">
          <a:xfrm>
            <a:off x="574675" y="-858838"/>
            <a:ext cx="6845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ACAD43FC-234F-47ED-A165-AB0FB0FA9125}"/>
              </a:ext>
            </a:extLst>
          </p:cNvPr>
          <p:cNvSpPr>
            <a:spLocks noChangeArrowheads="1"/>
          </p:cNvSpPr>
          <p:nvPr/>
        </p:nvSpPr>
        <p:spPr bwMode="auto">
          <a:xfrm>
            <a:off x="3887788" y="-1089025"/>
            <a:ext cx="219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baseline="0">
                <a:latin typeface="Times New Roman" panose="02020603050405020304" pitchFamily="18" charset="0"/>
                <a:cs typeface="Times New Roman" panose="02020603050405020304" pitchFamily="18" charset="0"/>
              </a:rPr>
              <a:t> </a:t>
            </a:r>
          </a:p>
          <a:p>
            <a:pPr>
              <a:spcBef>
                <a:spcPct val="0"/>
              </a:spcBef>
              <a:buClrTx/>
              <a:buFontTx/>
              <a:buNone/>
            </a:pPr>
            <a:endParaRPr lang="en-US" altLang="en-US" sz="1200" baseline="0">
              <a:latin typeface="Times New Roman" panose="02020603050405020304" pitchFamily="18" charset="0"/>
              <a:cs typeface="Times New Roman" panose="02020603050405020304" pitchFamily="18" charset="0"/>
            </a:endParaRPr>
          </a:p>
        </p:txBody>
      </p:sp>
      <p:sp>
        <p:nvSpPr>
          <p:cNvPr id="3080" name="Rectangle 7">
            <a:extLst>
              <a:ext uri="{FF2B5EF4-FFF2-40B4-BE49-F238E27FC236}">
                <a16:creationId xmlns:a16="http://schemas.microsoft.com/office/drawing/2014/main" id="{2D947702-A5C7-4D28-A89B-ABB8347A2D4A}"/>
              </a:ext>
            </a:extLst>
          </p:cNvPr>
          <p:cNvSpPr>
            <a:spLocks noChangeArrowheads="1"/>
          </p:cNvSpPr>
          <p:nvPr/>
        </p:nvSpPr>
        <p:spPr bwMode="auto">
          <a:xfrm>
            <a:off x="3276600" y="2589213"/>
            <a:ext cx="3581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buClrTx/>
              <a:buFontTx/>
              <a:buNone/>
            </a:pPr>
            <a:endParaRPr lang="en-US" altLang="en-US" sz="2800" baseline="0">
              <a:cs typeface="Times New Roman" panose="02020603050405020304" pitchFamily="18" charset="0"/>
            </a:endParaRPr>
          </a:p>
        </p:txBody>
      </p:sp>
      <p:sp>
        <p:nvSpPr>
          <p:cNvPr id="3082" name="TextBox 1">
            <a:extLst>
              <a:ext uri="{FF2B5EF4-FFF2-40B4-BE49-F238E27FC236}">
                <a16:creationId xmlns:a16="http://schemas.microsoft.com/office/drawing/2014/main" id="{7ECD47F5-043E-4BB8-AE37-611FF3F9A874}"/>
              </a:ext>
            </a:extLst>
          </p:cNvPr>
          <p:cNvSpPr txBox="1">
            <a:spLocks noChangeArrowheads="1"/>
          </p:cNvSpPr>
          <p:nvPr/>
        </p:nvSpPr>
        <p:spPr bwMode="auto">
          <a:xfrm>
            <a:off x="6553200" y="6400800"/>
            <a:ext cx="60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 </a:t>
            </a:r>
          </a:p>
        </p:txBody>
      </p:sp>
      <p:pic>
        <p:nvPicPr>
          <p:cNvPr id="3083" name="Picture 2">
            <a:hlinkClick r:id="rId3"/>
            <a:extLst>
              <a:ext uri="{FF2B5EF4-FFF2-40B4-BE49-F238E27FC236}">
                <a16:creationId xmlns:a16="http://schemas.microsoft.com/office/drawing/2014/main" id="{91306BAE-5C93-4C15-A7E1-CDE4FABA9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15725" y="4851298"/>
            <a:ext cx="2148836" cy="142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93D7A09-E622-1A45-634F-ABB6FC393938}"/>
              </a:ext>
            </a:extLst>
          </p:cNvPr>
          <p:cNvPicPr>
            <a:picLocks noChangeAspect="1"/>
          </p:cNvPicPr>
          <p:nvPr/>
        </p:nvPicPr>
        <p:blipFill>
          <a:blip r:embed="rId5"/>
          <a:stretch>
            <a:fillRect/>
          </a:stretch>
        </p:blipFill>
        <p:spPr>
          <a:xfrm>
            <a:off x="3159964" y="5206009"/>
            <a:ext cx="2824071" cy="936530"/>
          </a:xfrm>
          <a:prstGeom prst="rect">
            <a:avLst/>
          </a:prstGeom>
        </p:spPr>
      </p:pic>
      <p:pic>
        <p:nvPicPr>
          <p:cNvPr id="3085" name="Picture 27">
            <a:extLst>
              <a:ext uri="{FF2B5EF4-FFF2-40B4-BE49-F238E27FC236}">
                <a16:creationId xmlns:a16="http://schemas.microsoft.com/office/drawing/2014/main" id="{C39E691D-8787-4C36-9C33-B09CF6C30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2" b="36470"/>
          <a:stretch>
            <a:fillRect/>
          </a:stretch>
        </p:blipFill>
        <p:spPr bwMode="auto">
          <a:xfrm>
            <a:off x="950596" y="3055628"/>
            <a:ext cx="7178717" cy="18757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EMCO Logo">
            <a:extLst>
              <a:ext uri="{FF2B5EF4-FFF2-40B4-BE49-F238E27FC236}">
                <a16:creationId xmlns:a16="http://schemas.microsoft.com/office/drawing/2014/main" id="{853CF89E-75E9-627D-86E0-76357FA664E1}"/>
              </a:ext>
            </a:extLst>
          </p:cNvPr>
          <p:cNvPicPr>
            <a:picLocks noChangeAspect="1"/>
          </p:cNvPicPr>
          <p:nvPr/>
        </p:nvPicPr>
        <p:blipFill>
          <a:blip r:embed="rId7"/>
          <a:stretch>
            <a:fillRect/>
          </a:stretch>
        </p:blipFill>
        <p:spPr>
          <a:xfrm>
            <a:off x="590342" y="5057326"/>
            <a:ext cx="2336322" cy="111550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304800"/>
            <a:ext cx="90678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400" dirty="0"/>
              <a:t>"PHONE LINK" CONNECTION FROM "WINDOWS 11" TO CELL PHONE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228600" y="1752600"/>
            <a:ext cx="8915400" cy="4572000"/>
          </a:xfrm>
        </p:spPr>
        <p:txBody>
          <a:bodyPr/>
          <a:lstStyle/>
          <a:p>
            <a:pPr marL="0" indent="0"/>
            <a:r>
              <a:rPr lang="en-US" altLang="en-US" sz="3500" dirty="0"/>
              <a:t>Four Requirements (continued):</a:t>
            </a:r>
          </a:p>
          <a:p>
            <a:pPr marL="0" indent="0"/>
            <a:r>
              <a:rPr lang="en-US" altLang="en-US" sz="3500" dirty="0"/>
              <a:t>The "Phone Link" in "Windows 11" to "Link to Windows" in the cell phone relies on all four of the above-mentioned network connections.                                                                        If any of these network connections are    not active, the "Phone Link" to "Link to Windows" connection cannot be started up.</a:t>
            </a:r>
          </a:p>
        </p:txBody>
      </p:sp>
    </p:spTree>
    <p:extLst>
      <p:ext uri="{BB962C8B-B14F-4D97-AF65-F5344CB8AC3E}">
        <p14:creationId xmlns:p14="http://schemas.microsoft.com/office/powerpoint/2010/main" val="2999052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2857433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0"/>
            <a:ext cx="89916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INSTALLING "LINK TO WINDOWS" INTO A CELL PHONE</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676400"/>
            <a:ext cx="8991600" cy="4876800"/>
          </a:xfrm>
        </p:spPr>
        <p:txBody>
          <a:bodyPr/>
          <a:lstStyle/>
          <a:p>
            <a:pPr marL="685800" indent="-685800">
              <a:buFont typeface="Arial" panose="020B0604020202020204" pitchFamily="34" charset="0"/>
              <a:buChar char="•"/>
            </a:pPr>
            <a:r>
              <a:rPr lang="en-US" altLang="en-US" sz="3600" dirty="0"/>
              <a:t>Step 1:                                                    If "Link to Windows" is not already installed in a cell phone, you can locate "Link to Windows" in the "store" of the cell phone:</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2286497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228600"/>
            <a:ext cx="8991600" cy="1447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cs typeface="Aharoni" panose="020F0502020204030204" pitchFamily="2" charset="-79"/>
              </a:rPr>
              <a:t>STEPS FOR INSTALLING "LINK TO WINDOWS" IN A CELL PHONE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752600"/>
            <a:ext cx="8991600" cy="4876800"/>
          </a:xfrm>
        </p:spPr>
        <p:txBody>
          <a:bodyPr/>
          <a:lstStyle/>
          <a:p>
            <a:pPr marL="685800" indent="-685800">
              <a:buFont typeface="Arial" panose="020B0604020202020204" pitchFamily="34" charset="0"/>
              <a:buChar char="•"/>
            </a:pPr>
            <a:r>
              <a:rPr lang="en-US" altLang="en-US" sz="4000" dirty="0"/>
              <a:t>For a </a:t>
            </a:r>
            <a:r>
              <a:rPr lang="en-US" altLang="en-US" sz="4000" b="1" dirty="0"/>
              <a:t>partial</a:t>
            </a:r>
            <a:r>
              <a:rPr lang="en-US" altLang="en-US" sz="4000" dirty="0"/>
              <a:t> list of Android cell phones that can run Microsoft's "Link to Windows" app, please see </a:t>
            </a:r>
            <a:r>
              <a:rPr lang="en-US" altLang="en-US" sz="4000" dirty="0">
                <a:hlinkClick r:id="rId3"/>
              </a:rPr>
              <a:t>https://support.microsoft.com/en-us/topic/supported-devices-for-phone-link-experiences-cb044172-87aa-9e41-d446-c4ac83ce8807</a:t>
            </a:r>
            <a:endParaRPr lang="en-US" altLang="en-US" sz="4000" dirty="0"/>
          </a:p>
        </p:txBody>
      </p:sp>
    </p:spTree>
    <p:extLst>
      <p:ext uri="{BB962C8B-B14F-4D97-AF65-F5344CB8AC3E}">
        <p14:creationId xmlns:p14="http://schemas.microsoft.com/office/powerpoint/2010/main" val="4455382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152400"/>
            <a:ext cx="90678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cs typeface="Aharoni" panose="020F0502020204030204" pitchFamily="2" charset="-79"/>
              </a:rPr>
              <a:t>STEPS FOR INSTALLING "LINK TO WINDOWS" IN A CELL PHONE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600200"/>
            <a:ext cx="9067800" cy="5105400"/>
          </a:xfrm>
        </p:spPr>
        <p:txBody>
          <a:bodyPr/>
          <a:lstStyle/>
          <a:p>
            <a:pPr marL="685800" indent="-685800">
              <a:buFont typeface="Arial" panose="020B0604020202020204" pitchFamily="34" charset="0"/>
              <a:buChar char="•"/>
            </a:pPr>
            <a:r>
              <a:rPr lang="en-US" altLang="en-US" sz="4000" dirty="0"/>
              <a:t>In Samsung cell phones, the "Link to Windows" app is bundled by Samsung shows up in two places:                                                 the "Quick Settings" screens and             the "Apps" screens</a:t>
            </a:r>
          </a:p>
        </p:txBody>
      </p:sp>
    </p:spTree>
    <p:extLst>
      <p:ext uri="{BB962C8B-B14F-4D97-AF65-F5344CB8AC3E}">
        <p14:creationId xmlns:p14="http://schemas.microsoft.com/office/powerpoint/2010/main" val="3063035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152400"/>
            <a:ext cx="90678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cs typeface="Aharoni" panose="020F0502020204030204" pitchFamily="2" charset="-79"/>
              </a:rPr>
              <a:t>STEPS FOR INSTALLING "LINK TO WINDOWS" IN A CELL PHONE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524000"/>
            <a:ext cx="9067800" cy="5105400"/>
          </a:xfrm>
        </p:spPr>
        <p:txBody>
          <a:bodyPr/>
          <a:lstStyle/>
          <a:p>
            <a:pPr marL="685800" indent="-685800">
              <a:buFont typeface="Arial" panose="020B0604020202020204" pitchFamily="34" charset="0"/>
              <a:buChar char="•"/>
            </a:pPr>
            <a:r>
              <a:rPr lang="en-US" altLang="en-US" sz="4000" dirty="0"/>
              <a:t>If "Link to Windows" is missing, you can get it for free from the                                     "Play Store" app in an Android cell phone or, </a:t>
            </a:r>
            <a:r>
              <a:rPr lang="en-US" altLang="en-US" sz="4000" b="1" dirty="0"/>
              <a:t>alternatively</a:t>
            </a:r>
            <a:r>
              <a:rPr lang="en-US" altLang="en-US" sz="4000" dirty="0"/>
              <a:t>, from the "Galaxy Store" app in a Samsung cell phone                                            or, </a:t>
            </a:r>
            <a:r>
              <a:rPr lang="en-US" altLang="en-US" sz="4000" b="1" dirty="0"/>
              <a:t>alternatively</a:t>
            </a:r>
            <a:r>
              <a:rPr lang="en-US" altLang="en-US" sz="4000" dirty="0"/>
              <a:t>, from the "App Center" app in an "ASUS cell phone</a:t>
            </a:r>
          </a:p>
        </p:txBody>
      </p:sp>
    </p:spTree>
    <p:extLst>
      <p:ext uri="{BB962C8B-B14F-4D97-AF65-F5344CB8AC3E}">
        <p14:creationId xmlns:p14="http://schemas.microsoft.com/office/powerpoint/2010/main" val="27621849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228600"/>
            <a:ext cx="90678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cs typeface="Aharoni" panose="020F0502020204030204" pitchFamily="2" charset="-79"/>
              </a:rPr>
              <a:t>STEPS FOR INSTALLING "LINK TO WINDOWS" IN A CELL PHONE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828800"/>
            <a:ext cx="9067800" cy="3429000"/>
          </a:xfrm>
        </p:spPr>
        <p:txBody>
          <a:bodyPr/>
          <a:lstStyle/>
          <a:p>
            <a:pPr marL="685800" indent="-685800">
              <a:buFont typeface="Arial" panose="020B0604020202020204" pitchFamily="34" charset="0"/>
              <a:buChar char="•"/>
            </a:pPr>
            <a:r>
              <a:rPr lang="en-US" altLang="en-US" sz="4000" dirty="0"/>
              <a:t>or, </a:t>
            </a:r>
            <a:r>
              <a:rPr lang="en-US" altLang="en-US" sz="4000" b="1" dirty="0"/>
              <a:t>alternatively</a:t>
            </a:r>
            <a:r>
              <a:rPr lang="en-US" altLang="en-US" sz="4000" dirty="0"/>
              <a:t>, from the "Honor App Market" in an Honor cell phone.</a:t>
            </a:r>
          </a:p>
        </p:txBody>
      </p:sp>
    </p:spTree>
    <p:extLst>
      <p:ext uri="{BB962C8B-B14F-4D97-AF65-F5344CB8AC3E}">
        <p14:creationId xmlns:p14="http://schemas.microsoft.com/office/powerpoint/2010/main" val="2712051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0"/>
            <a:ext cx="90678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cs typeface="Aharoni" panose="020F0502020204030204" pitchFamily="2" charset="-79"/>
              </a:rPr>
              <a:t>STEPS FOR INSTALLING "LINK TO WINDOWS" IN A CELL PHONE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371600"/>
            <a:ext cx="9067800" cy="5105400"/>
          </a:xfrm>
        </p:spPr>
        <p:txBody>
          <a:bodyPr/>
          <a:lstStyle/>
          <a:p>
            <a:pPr marL="685800" indent="-685800">
              <a:buFont typeface="Arial" panose="020B0604020202020204" pitchFamily="34" charset="0"/>
              <a:buChar char="•"/>
            </a:pPr>
            <a:r>
              <a:rPr lang="en-US" altLang="en-US" sz="4000" dirty="0"/>
              <a:t>Most recent Android cell phones will have the free "Link to Windows" app somewhere on their "Apps" screens</a:t>
            </a:r>
          </a:p>
          <a:p>
            <a:pPr marL="685800" indent="-685800">
              <a:buFont typeface="Arial" panose="020B0604020202020204" pitchFamily="34" charset="0"/>
              <a:buChar char="•"/>
            </a:pPr>
            <a:r>
              <a:rPr lang="en-US" altLang="en-US" sz="4000" dirty="0"/>
              <a:t>In Samsung cell phones, the "Link to Windows" shows up in two places:                                                 the "Quick Settings" screens and             the "Apps" screens</a:t>
            </a:r>
          </a:p>
        </p:txBody>
      </p:sp>
    </p:spTree>
    <p:extLst>
      <p:ext uri="{BB962C8B-B14F-4D97-AF65-F5344CB8AC3E}">
        <p14:creationId xmlns:p14="http://schemas.microsoft.com/office/powerpoint/2010/main" val="3018604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7855509-8A03-88B6-C02D-184385DEA7A1}"/>
              </a:ext>
            </a:extLst>
          </p:cNvPr>
          <p:cNvPicPr>
            <a:picLocks noChangeAspect="1"/>
          </p:cNvPicPr>
          <p:nvPr/>
        </p:nvPicPr>
        <p:blipFill>
          <a:blip r:embed="rId3"/>
          <a:stretch>
            <a:fillRect/>
          </a:stretch>
        </p:blipFill>
        <p:spPr>
          <a:xfrm>
            <a:off x="3171815" y="361927"/>
            <a:ext cx="2800370" cy="6134145"/>
          </a:xfrm>
          <a:prstGeom prst="rect">
            <a:avLst/>
          </a:prstGeom>
        </p:spPr>
      </p:pic>
    </p:spTree>
    <p:extLst>
      <p:ext uri="{BB962C8B-B14F-4D97-AF65-F5344CB8AC3E}">
        <p14:creationId xmlns:p14="http://schemas.microsoft.com/office/powerpoint/2010/main" val="2096254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26D0D51-FD4F-31AC-810F-3F6CFAD8012F}"/>
              </a:ext>
            </a:extLst>
          </p:cNvPr>
          <p:cNvPicPr>
            <a:picLocks noChangeAspect="1"/>
          </p:cNvPicPr>
          <p:nvPr/>
        </p:nvPicPr>
        <p:blipFill>
          <a:blip r:embed="rId3"/>
          <a:stretch>
            <a:fillRect/>
          </a:stretch>
        </p:blipFill>
        <p:spPr>
          <a:xfrm>
            <a:off x="1600200" y="919478"/>
            <a:ext cx="5884981" cy="5100322"/>
          </a:xfrm>
          <a:prstGeom prst="rect">
            <a:avLst/>
          </a:prstGeom>
        </p:spPr>
      </p:pic>
    </p:spTree>
    <p:extLst>
      <p:ext uri="{BB962C8B-B14F-4D97-AF65-F5344CB8AC3E}">
        <p14:creationId xmlns:p14="http://schemas.microsoft.com/office/powerpoint/2010/main" val="2646450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36E848B-2C28-1401-E96A-8B4A50FCA5D6}"/>
              </a:ext>
            </a:extLst>
          </p:cNvPr>
          <p:cNvPicPr>
            <a:picLocks noChangeAspect="1"/>
          </p:cNvPicPr>
          <p:nvPr/>
        </p:nvPicPr>
        <p:blipFill>
          <a:blip r:embed="rId3"/>
          <a:stretch>
            <a:fillRect/>
          </a:stretch>
        </p:blipFill>
        <p:spPr>
          <a:xfrm>
            <a:off x="3152764" y="323827"/>
            <a:ext cx="2838471" cy="6210345"/>
          </a:xfrm>
          <a:prstGeom prst="rect">
            <a:avLst/>
          </a:prstGeom>
        </p:spPr>
      </p:pic>
    </p:spTree>
    <p:extLst>
      <p:ext uri="{BB962C8B-B14F-4D97-AF65-F5344CB8AC3E}">
        <p14:creationId xmlns:p14="http://schemas.microsoft.com/office/powerpoint/2010/main" val="374342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5610869-60AD-47A5-8086-2961E8360FD9}"/>
              </a:ext>
            </a:extLst>
          </p:cNvPr>
          <p:cNvSpPr>
            <a:spLocks noGrp="1"/>
          </p:cNvSpPr>
          <p:nvPr>
            <p:ph type="sldNum" sz="quarter" idx="12"/>
          </p:nvPr>
        </p:nvSpPr>
        <p:spPr>
          <a:xfrm>
            <a:off x="6553200" y="6324600"/>
            <a:ext cx="2132013" cy="474663"/>
          </a:xfrm>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EF4538B-6BDF-4C10-874C-75D1C58D6B57}" type="slidenum">
              <a:rPr lang="en-US" altLang="en-US" sz="2400">
                <a:latin typeface="Times New Roman" panose="02020603050405020304" pitchFamily="18" charset="0"/>
              </a:rPr>
              <a:pPr>
                <a:spcBef>
                  <a:spcPct val="0"/>
                </a:spcBef>
                <a:buClrTx/>
                <a:buFontTx/>
                <a:buNone/>
              </a:pPr>
              <a:t>2</a:t>
            </a:fld>
            <a:endParaRPr lang="en-US" altLang="en-US" sz="2400">
              <a:latin typeface="Times New Roman" panose="02020603050405020304" pitchFamily="18" charset="0"/>
            </a:endParaRPr>
          </a:p>
        </p:txBody>
      </p:sp>
      <p:sp>
        <p:nvSpPr>
          <p:cNvPr id="5123" name="Rectangle 1">
            <a:extLst>
              <a:ext uri="{FF2B5EF4-FFF2-40B4-BE49-F238E27FC236}">
                <a16:creationId xmlns:a16="http://schemas.microsoft.com/office/drawing/2014/main" id="{71F84AFD-811E-4688-9D08-D0313B5C7D4F}"/>
              </a:ext>
            </a:extLst>
          </p:cNvPr>
          <p:cNvSpPr>
            <a:spLocks noGrp="1" noChangeArrowheads="1"/>
          </p:cNvSpPr>
          <p:nvPr>
            <p:ph type="title"/>
          </p:nvPr>
        </p:nvSpPr>
        <p:spPr>
          <a:xfrm>
            <a:off x="685800" y="228600"/>
            <a:ext cx="7924800" cy="1752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5124" name="Rectangle 2">
            <a:extLst>
              <a:ext uri="{FF2B5EF4-FFF2-40B4-BE49-F238E27FC236}">
                <a16:creationId xmlns:a16="http://schemas.microsoft.com/office/drawing/2014/main" id="{E92CEF39-EB13-4CCD-A099-55F4E689A2D1}"/>
              </a:ext>
            </a:extLst>
          </p:cNvPr>
          <p:cNvSpPr>
            <a:spLocks noGrp="1" noChangeArrowheads="1"/>
          </p:cNvSpPr>
          <p:nvPr>
            <p:ph type="body" idx="1"/>
          </p:nvPr>
        </p:nvSpPr>
        <p:spPr>
          <a:xfrm>
            <a:off x="685800" y="2667000"/>
            <a:ext cx="8458200" cy="3581400"/>
          </a:xfrm>
        </p:spPr>
        <p:txBody>
          <a:bodyPr/>
          <a:lstStyle/>
          <a:p>
            <a:pPr marL="0" indent="0"/>
            <a:r>
              <a:rPr lang="en-US" altLang="en-US" sz="6000" dirty="0">
                <a:hlinkClick r:id="rId3"/>
              </a:rPr>
              <a:t>http://aztcs.apcug.org</a:t>
            </a:r>
            <a:endParaRPr lang="en-US" altLang="en-US" sz="6000" dirty="0"/>
          </a:p>
          <a:p>
            <a:pPr marL="0" indent="0"/>
            <a:r>
              <a:rPr lang="en-US" altLang="en-US" sz="6000" dirty="0"/>
              <a:t>Click on</a:t>
            </a:r>
          </a:p>
          <a:p>
            <a:pPr marL="0" indent="0"/>
            <a:r>
              <a:rPr lang="en-US" altLang="en-US" sz="6000" dirty="0"/>
              <a:t>"Meeting Notes"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621D942-FAF7-E91B-5519-746C8D3161C3}"/>
              </a:ext>
            </a:extLst>
          </p:cNvPr>
          <p:cNvPicPr>
            <a:picLocks noChangeAspect="1"/>
          </p:cNvPicPr>
          <p:nvPr/>
        </p:nvPicPr>
        <p:blipFill>
          <a:blip r:embed="rId3"/>
          <a:stretch>
            <a:fillRect/>
          </a:stretch>
        </p:blipFill>
        <p:spPr>
          <a:xfrm>
            <a:off x="1905000" y="533400"/>
            <a:ext cx="5117757" cy="5569320"/>
          </a:xfrm>
          <a:prstGeom prst="rect">
            <a:avLst/>
          </a:prstGeom>
        </p:spPr>
      </p:pic>
    </p:spTree>
    <p:extLst>
      <p:ext uri="{BB962C8B-B14F-4D97-AF65-F5344CB8AC3E}">
        <p14:creationId xmlns:p14="http://schemas.microsoft.com/office/powerpoint/2010/main" val="4140700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D38B5A4-CED3-EACF-D792-9220A5CD12D6}"/>
              </a:ext>
            </a:extLst>
          </p:cNvPr>
          <p:cNvPicPr>
            <a:picLocks noChangeAspect="1"/>
          </p:cNvPicPr>
          <p:nvPr/>
        </p:nvPicPr>
        <p:blipFill>
          <a:blip r:embed="rId3"/>
          <a:stretch>
            <a:fillRect/>
          </a:stretch>
        </p:blipFill>
        <p:spPr>
          <a:xfrm>
            <a:off x="2819400" y="185846"/>
            <a:ext cx="3223952" cy="6534042"/>
          </a:xfrm>
          <a:prstGeom prst="rect">
            <a:avLst/>
          </a:prstGeom>
        </p:spPr>
      </p:pic>
    </p:spTree>
    <p:extLst>
      <p:ext uri="{BB962C8B-B14F-4D97-AF65-F5344CB8AC3E}">
        <p14:creationId xmlns:p14="http://schemas.microsoft.com/office/powerpoint/2010/main" val="2761968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B851A53-C3A6-30D2-1FE9-B160FEC60F46}"/>
              </a:ext>
            </a:extLst>
          </p:cNvPr>
          <p:cNvPicPr>
            <a:picLocks noChangeAspect="1"/>
          </p:cNvPicPr>
          <p:nvPr/>
        </p:nvPicPr>
        <p:blipFill>
          <a:blip r:embed="rId3"/>
          <a:stretch>
            <a:fillRect/>
          </a:stretch>
        </p:blipFill>
        <p:spPr>
          <a:xfrm>
            <a:off x="2970648" y="228600"/>
            <a:ext cx="3049152" cy="6400800"/>
          </a:xfrm>
          <a:prstGeom prst="rect">
            <a:avLst/>
          </a:prstGeom>
        </p:spPr>
      </p:pic>
    </p:spTree>
    <p:extLst>
      <p:ext uri="{BB962C8B-B14F-4D97-AF65-F5344CB8AC3E}">
        <p14:creationId xmlns:p14="http://schemas.microsoft.com/office/powerpoint/2010/main" val="1364816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1D570E3-330A-D7CA-BAA4-4B7A8B833DF2}"/>
              </a:ext>
            </a:extLst>
          </p:cNvPr>
          <p:cNvPicPr>
            <a:picLocks noChangeAspect="1"/>
          </p:cNvPicPr>
          <p:nvPr/>
        </p:nvPicPr>
        <p:blipFill>
          <a:blip r:embed="rId3"/>
          <a:stretch>
            <a:fillRect/>
          </a:stretch>
        </p:blipFill>
        <p:spPr>
          <a:xfrm>
            <a:off x="2971800" y="75591"/>
            <a:ext cx="3124200" cy="6547131"/>
          </a:xfrm>
          <a:prstGeom prst="rect">
            <a:avLst/>
          </a:prstGeom>
        </p:spPr>
      </p:pic>
    </p:spTree>
    <p:extLst>
      <p:ext uri="{BB962C8B-B14F-4D97-AF65-F5344CB8AC3E}">
        <p14:creationId xmlns:p14="http://schemas.microsoft.com/office/powerpoint/2010/main" val="3996383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DC285AB-067C-5585-D475-54DD7FFD2E85}"/>
              </a:ext>
            </a:extLst>
          </p:cNvPr>
          <p:cNvPicPr>
            <a:picLocks noChangeAspect="1"/>
          </p:cNvPicPr>
          <p:nvPr/>
        </p:nvPicPr>
        <p:blipFill>
          <a:blip r:embed="rId3"/>
          <a:stretch>
            <a:fillRect/>
          </a:stretch>
        </p:blipFill>
        <p:spPr>
          <a:xfrm>
            <a:off x="3048000" y="229206"/>
            <a:ext cx="3048000" cy="6399588"/>
          </a:xfrm>
          <a:prstGeom prst="rect">
            <a:avLst/>
          </a:prstGeom>
        </p:spPr>
      </p:pic>
    </p:spTree>
    <p:extLst>
      <p:ext uri="{BB962C8B-B14F-4D97-AF65-F5344CB8AC3E}">
        <p14:creationId xmlns:p14="http://schemas.microsoft.com/office/powerpoint/2010/main" val="35204389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0FE7182-1B8D-E6E6-C1DA-44AE1C013BB2}"/>
              </a:ext>
            </a:extLst>
          </p:cNvPr>
          <p:cNvPicPr>
            <a:picLocks noChangeAspect="1"/>
          </p:cNvPicPr>
          <p:nvPr/>
        </p:nvPicPr>
        <p:blipFill>
          <a:blip r:embed="rId3"/>
          <a:stretch>
            <a:fillRect/>
          </a:stretch>
        </p:blipFill>
        <p:spPr>
          <a:xfrm>
            <a:off x="2895600" y="63500"/>
            <a:ext cx="3276600" cy="6578024"/>
          </a:xfrm>
          <a:prstGeom prst="rect">
            <a:avLst/>
          </a:prstGeom>
        </p:spPr>
      </p:pic>
    </p:spTree>
    <p:extLst>
      <p:ext uri="{BB962C8B-B14F-4D97-AF65-F5344CB8AC3E}">
        <p14:creationId xmlns:p14="http://schemas.microsoft.com/office/powerpoint/2010/main" val="883523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6903965-458B-81E1-287C-83C32E0601EA}"/>
              </a:ext>
            </a:extLst>
          </p:cNvPr>
          <p:cNvPicPr>
            <a:picLocks noChangeAspect="1"/>
          </p:cNvPicPr>
          <p:nvPr/>
        </p:nvPicPr>
        <p:blipFill>
          <a:blip r:embed="rId3"/>
          <a:stretch>
            <a:fillRect/>
          </a:stretch>
        </p:blipFill>
        <p:spPr>
          <a:xfrm>
            <a:off x="2971800" y="216051"/>
            <a:ext cx="3124199" cy="6272901"/>
          </a:xfrm>
          <a:prstGeom prst="rect">
            <a:avLst/>
          </a:prstGeom>
        </p:spPr>
      </p:pic>
    </p:spTree>
    <p:extLst>
      <p:ext uri="{BB962C8B-B14F-4D97-AF65-F5344CB8AC3E}">
        <p14:creationId xmlns:p14="http://schemas.microsoft.com/office/powerpoint/2010/main" val="736304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0"/>
            <a:ext cx="89916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INSTALLING "LINK TO WINDOWS" INTO A CELL PHONE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676400"/>
            <a:ext cx="8991600" cy="4876800"/>
          </a:xfrm>
        </p:spPr>
        <p:txBody>
          <a:bodyPr/>
          <a:lstStyle/>
          <a:p>
            <a:pPr marL="685800" indent="-685800">
              <a:buFont typeface="Arial" panose="020B0604020202020204" pitchFamily="34" charset="0"/>
              <a:buChar char="•"/>
            </a:pPr>
            <a:r>
              <a:rPr lang="en-US" altLang="en-US" sz="4000" dirty="0"/>
              <a:t>Step 2:                                                     Install or update "Link to Windows" in the cell phone (if you cannot find it already installed in the cell phone):</a:t>
            </a:r>
          </a:p>
          <a:p>
            <a:pPr marL="685800" indent="-685800">
              <a:buFont typeface="Arial" panose="020B0604020202020204" pitchFamily="34" charset="0"/>
              <a:buChar char="•"/>
            </a:pPr>
            <a:endParaRPr lang="en-US" altLang="en-US" sz="4000" dirty="0"/>
          </a:p>
          <a:p>
            <a:pPr marL="685800" indent="-685800">
              <a:buFont typeface="Arial" panose="020B0604020202020204" pitchFamily="34" charset="0"/>
              <a:buChar char="•"/>
            </a:pPr>
            <a:endParaRPr lang="en-US" altLang="en-US" sz="4000" dirty="0"/>
          </a:p>
          <a:p>
            <a:pPr marL="0" indent="0"/>
            <a:r>
              <a:rPr lang="en-US" altLang="en-US" sz="4000" dirty="0"/>
              <a:t>                </a:t>
            </a:r>
          </a:p>
        </p:txBody>
      </p:sp>
    </p:spTree>
    <p:extLst>
      <p:ext uri="{BB962C8B-B14F-4D97-AF65-F5344CB8AC3E}">
        <p14:creationId xmlns:p14="http://schemas.microsoft.com/office/powerpoint/2010/main" val="37634516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6903965-458B-81E1-287C-83C32E0601EA}"/>
              </a:ext>
            </a:extLst>
          </p:cNvPr>
          <p:cNvPicPr>
            <a:picLocks noChangeAspect="1"/>
          </p:cNvPicPr>
          <p:nvPr/>
        </p:nvPicPr>
        <p:blipFill>
          <a:blip r:embed="rId3"/>
          <a:stretch>
            <a:fillRect/>
          </a:stretch>
        </p:blipFill>
        <p:spPr>
          <a:xfrm>
            <a:off x="2971800" y="216051"/>
            <a:ext cx="3124199" cy="6272901"/>
          </a:xfrm>
          <a:prstGeom prst="rect">
            <a:avLst/>
          </a:prstGeom>
        </p:spPr>
      </p:pic>
      <p:cxnSp>
        <p:nvCxnSpPr>
          <p:cNvPr id="4" name="Straight Arrow Connector 3">
            <a:extLst>
              <a:ext uri="{FF2B5EF4-FFF2-40B4-BE49-F238E27FC236}">
                <a16:creationId xmlns:a16="http://schemas.microsoft.com/office/drawing/2014/main" id="{7BC79082-9B2F-DCAC-6FE3-73A68660B854}"/>
              </a:ext>
            </a:extLst>
          </p:cNvPr>
          <p:cNvCxnSpPr/>
          <p:nvPr/>
        </p:nvCxnSpPr>
        <p:spPr bwMode="auto">
          <a:xfrm flipH="1">
            <a:off x="5867400" y="1904701"/>
            <a:ext cx="2057400" cy="14478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80467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6903965-458B-81E1-287C-83C32E0601EA}"/>
              </a:ext>
            </a:extLst>
          </p:cNvPr>
          <p:cNvPicPr>
            <a:picLocks noChangeAspect="1"/>
          </p:cNvPicPr>
          <p:nvPr/>
        </p:nvPicPr>
        <p:blipFill>
          <a:blip r:embed="rId3"/>
          <a:srcRect l="82484" t="48114" r="7968" b="46795"/>
          <a:stretch>
            <a:fillRect/>
          </a:stretch>
        </p:blipFill>
        <p:spPr>
          <a:xfrm>
            <a:off x="2164080" y="914399"/>
            <a:ext cx="4389120" cy="4702629"/>
          </a:xfrm>
          <a:prstGeom prst="rect">
            <a:avLst/>
          </a:prstGeom>
        </p:spPr>
      </p:pic>
      <p:cxnSp>
        <p:nvCxnSpPr>
          <p:cNvPr id="4" name="Straight Arrow Connector 3">
            <a:extLst>
              <a:ext uri="{FF2B5EF4-FFF2-40B4-BE49-F238E27FC236}">
                <a16:creationId xmlns:a16="http://schemas.microsoft.com/office/drawing/2014/main" id="{7BC79082-9B2F-DCAC-6FE3-73A68660B854}"/>
              </a:ext>
            </a:extLst>
          </p:cNvPr>
          <p:cNvCxnSpPr/>
          <p:nvPr/>
        </p:nvCxnSpPr>
        <p:spPr bwMode="auto">
          <a:xfrm flipH="1">
            <a:off x="5715000" y="1240972"/>
            <a:ext cx="2057400" cy="14478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105451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B21DCF34-47D0-4967-AA88-9C8B46DCA9FF}"/>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BC3671F-5F3C-4216-8E76-AED635F1F2CF}" type="slidenum">
              <a:rPr lang="en-US" altLang="en-US" sz="2400">
                <a:latin typeface="Times New Roman" panose="02020603050405020304" pitchFamily="18" charset="0"/>
              </a:rPr>
              <a:pPr>
                <a:spcBef>
                  <a:spcPct val="0"/>
                </a:spcBef>
                <a:buClrTx/>
                <a:buFontTx/>
                <a:buNone/>
              </a:pPr>
              <a:t>3</a:t>
            </a:fld>
            <a:endParaRPr lang="en-US" altLang="en-US" sz="2400">
              <a:latin typeface="Times New Roman" panose="02020603050405020304" pitchFamily="18" charset="0"/>
            </a:endParaRPr>
          </a:p>
        </p:txBody>
      </p:sp>
      <p:sp>
        <p:nvSpPr>
          <p:cNvPr id="7171" name="Rectangle 1">
            <a:extLst>
              <a:ext uri="{FF2B5EF4-FFF2-40B4-BE49-F238E27FC236}">
                <a16:creationId xmlns:a16="http://schemas.microsoft.com/office/drawing/2014/main" id="{1C01C692-9823-4A8F-8454-21B12F2FEC96}"/>
              </a:ext>
            </a:extLst>
          </p:cNvPr>
          <p:cNvSpPr>
            <a:spLocks noGrp="1" noChangeArrowheads="1"/>
          </p:cNvSpPr>
          <p:nvPr>
            <p:ph type="title"/>
          </p:nvPr>
        </p:nvSpPr>
        <p:spPr>
          <a:xfrm>
            <a:off x="381000" y="138113"/>
            <a:ext cx="8304213" cy="700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dirty="0"/>
              <a:t>SUMMARY</a:t>
            </a:r>
          </a:p>
        </p:txBody>
      </p:sp>
      <p:sp>
        <p:nvSpPr>
          <p:cNvPr id="7172" name="Rectangle 2">
            <a:extLst>
              <a:ext uri="{FF2B5EF4-FFF2-40B4-BE49-F238E27FC236}">
                <a16:creationId xmlns:a16="http://schemas.microsoft.com/office/drawing/2014/main" id="{79E566CB-2AD8-42E3-90F9-3529F2151E21}"/>
              </a:ext>
            </a:extLst>
          </p:cNvPr>
          <p:cNvSpPr>
            <a:spLocks noGrp="1" noChangeArrowheads="1"/>
          </p:cNvSpPr>
          <p:nvPr>
            <p:ph type="body" idx="1"/>
          </p:nvPr>
        </p:nvSpPr>
        <p:spPr>
          <a:xfrm>
            <a:off x="0" y="1219200"/>
            <a:ext cx="9144000" cy="49530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400" dirty="0"/>
              <a:t>Here the the logical steps for installing the free "Link to Windows" app in a cell phone and then configuring the bundled "Phone Link" app in "Windows 11" so that it can control the cell phone.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3D8C6-AC3A-5A4E-986F-B57C08320EC4}"/>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2362CBC6-876F-1814-7CEA-A66488DFA8A6}"/>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2ECE8194-189D-A43A-8F7D-AE0867755C67}"/>
              </a:ext>
            </a:extLst>
          </p:cNvPr>
          <p:cNvSpPr>
            <a:spLocks noGrp="1" noChangeArrowheads="1"/>
          </p:cNvSpPr>
          <p:nvPr>
            <p:ph type="title"/>
          </p:nvPr>
        </p:nvSpPr>
        <p:spPr>
          <a:xfrm>
            <a:off x="76200" y="0"/>
            <a:ext cx="89916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INSTALLING "LINK TO WINDOWS" INTO A CELL PHONE (continued)</a:t>
            </a:r>
          </a:p>
        </p:txBody>
      </p:sp>
      <p:sp>
        <p:nvSpPr>
          <p:cNvPr id="74756" name="Rectangle 2">
            <a:extLst>
              <a:ext uri="{FF2B5EF4-FFF2-40B4-BE49-F238E27FC236}">
                <a16:creationId xmlns:a16="http://schemas.microsoft.com/office/drawing/2014/main" id="{29C8F5F2-925E-E613-8666-A25E82844E4D}"/>
              </a:ext>
            </a:extLst>
          </p:cNvPr>
          <p:cNvSpPr>
            <a:spLocks noGrp="1" noChangeArrowheads="1"/>
          </p:cNvSpPr>
          <p:nvPr>
            <p:ph type="body" idx="1"/>
          </p:nvPr>
        </p:nvSpPr>
        <p:spPr>
          <a:xfrm>
            <a:off x="76200" y="1676400"/>
            <a:ext cx="8991600" cy="4876800"/>
          </a:xfrm>
        </p:spPr>
        <p:txBody>
          <a:bodyPr/>
          <a:lstStyle/>
          <a:p>
            <a:pPr marL="685800" indent="-685800">
              <a:buFont typeface="Arial" panose="020B0604020202020204" pitchFamily="34" charset="0"/>
              <a:buChar char="•"/>
            </a:pPr>
            <a:r>
              <a:rPr lang="en-US" altLang="en-US" sz="4000" dirty="0"/>
              <a:t>Step 3:                                               From inside the cell phone, </a:t>
            </a:r>
            <a:r>
              <a:rPr lang="en-US" altLang="en-US" sz="4000" dirty="0" err="1"/>
              <a:t>i</a:t>
            </a:r>
            <a:r>
              <a:rPr lang="en-US" altLang="en-US" sz="4000" dirty="0"/>
              <a:t> then start up                                               "Link to Windows":</a:t>
            </a:r>
          </a:p>
          <a:p>
            <a:pPr marL="685800" indent="-685800">
              <a:buFont typeface="Arial" panose="020B0604020202020204" pitchFamily="34" charset="0"/>
              <a:buChar char="•"/>
            </a:pPr>
            <a:endParaRPr lang="en-US" altLang="en-US" sz="4000" dirty="0"/>
          </a:p>
          <a:p>
            <a:pPr marL="685800" indent="-685800">
              <a:buFont typeface="Arial" panose="020B0604020202020204" pitchFamily="34" charset="0"/>
              <a:buChar char="•"/>
            </a:pPr>
            <a:endParaRPr lang="en-US" altLang="en-US" sz="4000" dirty="0"/>
          </a:p>
          <a:p>
            <a:pPr marL="0" indent="0"/>
            <a:r>
              <a:rPr lang="en-US" altLang="en-US" sz="4000" dirty="0"/>
              <a:t>                </a:t>
            </a:r>
          </a:p>
        </p:txBody>
      </p:sp>
    </p:spTree>
    <p:extLst>
      <p:ext uri="{BB962C8B-B14F-4D97-AF65-F5344CB8AC3E}">
        <p14:creationId xmlns:p14="http://schemas.microsoft.com/office/powerpoint/2010/main" val="2525601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1CAE477-4BC8-F2C1-C011-9A4CA1AD4A4F}"/>
              </a:ext>
            </a:extLst>
          </p:cNvPr>
          <p:cNvPicPr>
            <a:picLocks noChangeAspect="1"/>
          </p:cNvPicPr>
          <p:nvPr/>
        </p:nvPicPr>
        <p:blipFill>
          <a:blip r:embed="rId3"/>
          <a:stretch>
            <a:fillRect/>
          </a:stretch>
        </p:blipFill>
        <p:spPr>
          <a:xfrm>
            <a:off x="3048000" y="204216"/>
            <a:ext cx="3000464" cy="6348984"/>
          </a:xfrm>
          <a:prstGeom prst="rect">
            <a:avLst/>
          </a:prstGeom>
        </p:spPr>
      </p:pic>
      <p:cxnSp>
        <p:nvCxnSpPr>
          <p:cNvPr id="2" name="Straight Arrow Connector 1">
            <a:extLst>
              <a:ext uri="{FF2B5EF4-FFF2-40B4-BE49-F238E27FC236}">
                <a16:creationId xmlns:a16="http://schemas.microsoft.com/office/drawing/2014/main" id="{42A2A5AF-C50E-415C-241C-4D6DED1AE11E}"/>
              </a:ext>
            </a:extLst>
          </p:cNvPr>
          <p:cNvCxnSpPr/>
          <p:nvPr/>
        </p:nvCxnSpPr>
        <p:spPr bwMode="auto">
          <a:xfrm flipH="1">
            <a:off x="5715000" y="1930908"/>
            <a:ext cx="2057400" cy="14478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769497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1CAE477-4BC8-F2C1-C011-9A4CA1AD4A4F}"/>
              </a:ext>
            </a:extLst>
          </p:cNvPr>
          <p:cNvPicPr>
            <a:picLocks noChangeAspect="1"/>
          </p:cNvPicPr>
          <p:nvPr/>
        </p:nvPicPr>
        <p:blipFill>
          <a:blip r:embed="rId3"/>
          <a:srcRect l="62995" t="42862" r="436" b="42735"/>
          <a:stretch>
            <a:fillRect/>
          </a:stretch>
        </p:blipFill>
        <p:spPr>
          <a:xfrm>
            <a:off x="2133600" y="1143000"/>
            <a:ext cx="4754880" cy="3962400"/>
          </a:xfrm>
          <a:prstGeom prst="rect">
            <a:avLst/>
          </a:prstGeom>
        </p:spPr>
      </p:pic>
      <p:cxnSp>
        <p:nvCxnSpPr>
          <p:cNvPr id="2" name="Straight Arrow Connector 1">
            <a:extLst>
              <a:ext uri="{FF2B5EF4-FFF2-40B4-BE49-F238E27FC236}">
                <a16:creationId xmlns:a16="http://schemas.microsoft.com/office/drawing/2014/main" id="{42A2A5AF-C50E-415C-241C-4D6DED1AE11E}"/>
              </a:ext>
            </a:extLst>
          </p:cNvPr>
          <p:cNvCxnSpPr/>
          <p:nvPr/>
        </p:nvCxnSpPr>
        <p:spPr bwMode="auto">
          <a:xfrm flipH="1">
            <a:off x="5561806" y="1600200"/>
            <a:ext cx="2057400" cy="14478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29771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rPr>
              <a:t>STEPS FOR INSTALLING "LINK TO WINDOWS" INTO A CELL PHONE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524000"/>
            <a:ext cx="8915400" cy="5105400"/>
          </a:xfrm>
        </p:spPr>
        <p:txBody>
          <a:bodyPr/>
          <a:lstStyle/>
          <a:p>
            <a:pPr marL="685800" indent="-685800">
              <a:buFont typeface="Arial" panose="020B0604020202020204" pitchFamily="34" charset="0"/>
              <a:buChar char="•"/>
            </a:pPr>
            <a:r>
              <a:rPr lang="en-US" altLang="en-US" sz="4000" dirty="0"/>
              <a:t>Step 4:                                               From "Link to Windows" inside the cell phone, either log into an existing "Microsoft Account" or create a new one</a:t>
            </a:r>
          </a:p>
          <a:p>
            <a:pPr marL="685800" indent="-685800">
              <a:buFont typeface="Arial" panose="020B0604020202020204" pitchFamily="34" charset="0"/>
              <a:buChar char="•"/>
            </a:pPr>
            <a:endParaRPr lang="en-US" altLang="en-US" sz="4000" dirty="0"/>
          </a:p>
          <a:p>
            <a:pPr marL="685800" indent="-685800">
              <a:buFont typeface="Arial" panose="020B0604020202020204" pitchFamily="34" charset="0"/>
              <a:buChar char="•"/>
            </a:pPr>
            <a:endParaRPr lang="en-US" altLang="en-US" sz="4000" dirty="0"/>
          </a:p>
          <a:p>
            <a:pPr marL="0" indent="0"/>
            <a:r>
              <a:rPr lang="en-US" altLang="en-US" sz="4000" dirty="0"/>
              <a:t>                </a:t>
            </a:r>
          </a:p>
        </p:txBody>
      </p:sp>
    </p:spTree>
    <p:extLst>
      <p:ext uri="{BB962C8B-B14F-4D97-AF65-F5344CB8AC3E}">
        <p14:creationId xmlns:p14="http://schemas.microsoft.com/office/powerpoint/2010/main" val="33302430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rPr>
              <a:t>STEPS FOR INSTALLING "LINK TO WINDOWS" INTO A CELL PHONE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524000"/>
            <a:ext cx="8915400" cy="5105400"/>
          </a:xfrm>
        </p:spPr>
        <p:txBody>
          <a:bodyPr/>
          <a:lstStyle/>
          <a:p>
            <a:pPr marL="685800" indent="-685800">
              <a:buFont typeface="Arial" panose="020B0604020202020204" pitchFamily="34" charset="0"/>
              <a:buChar char="•"/>
            </a:pPr>
            <a:r>
              <a:rPr lang="en-US" altLang="en-US" sz="4000" dirty="0"/>
              <a:t>Step 5:                                                  Leave the cell phone in it's vertical orientation so that it does not fall asleep</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42858520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80C24F6-AD3B-62ED-FDC7-B736F90A0ED6}"/>
              </a:ext>
            </a:extLst>
          </p:cNvPr>
          <p:cNvPicPr>
            <a:picLocks noChangeAspect="1"/>
          </p:cNvPicPr>
          <p:nvPr/>
        </p:nvPicPr>
        <p:blipFill>
          <a:blip r:embed="rId3"/>
          <a:stretch>
            <a:fillRect/>
          </a:stretch>
        </p:blipFill>
        <p:spPr>
          <a:xfrm>
            <a:off x="3048000" y="297331"/>
            <a:ext cx="2971799" cy="6106754"/>
          </a:xfrm>
          <a:prstGeom prst="rect">
            <a:avLst/>
          </a:prstGeom>
        </p:spPr>
      </p:pic>
    </p:spTree>
    <p:extLst>
      <p:ext uri="{BB962C8B-B14F-4D97-AF65-F5344CB8AC3E}">
        <p14:creationId xmlns:p14="http://schemas.microsoft.com/office/powerpoint/2010/main" val="52760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STEPS FOR CONFIGURING  "PHONE LINK" IN "WINDOWS 11" (continued)</a:t>
            </a:r>
            <a:endParaRPr lang="en-US" altLang="en-US" sz="36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066800"/>
            <a:ext cx="8915400" cy="5715000"/>
          </a:xfrm>
        </p:spPr>
        <p:txBody>
          <a:bodyPr/>
          <a:lstStyle/>
          <a:p>
            <a:pPr marL="685800" indent="-685800">
              <a:buFont typeface="Arial" panose="020B0604020202020204" pitchFamily="34" charset="0"/>
              <a:buChar char="•"/>
            </a:pPr>
            <a:r>
              <a:rPr lang="en-US" altLang="en-US" sz="4000" dirty="0"/>
              <a:t>Step 1:                                               From inside the "Windows 11" computer, locate the bundled "Phone Link" app in the "Start Menu" of a Windows 11 computer or a Windows10 computer:</a:t>
            </a:r>
          </a:p>
          <a:p>
            <a:pPr marL="685800" indent="-685800">
              <a:buFont typeface="Arial" panose="020B0604020202020204" pitchFamily="34" charset="0"/>
              <a:buChar char="•"/>
            </a:pPr>
            <a:r>
              <a:rPr lang="en-US" altLang="en-US" sz="4000" dirty="0"/>
              <a:t> ("Phone Link" is a regular part of the "Windows 11" operating system.)</a:t>
            </a:r>
          </a:p>
          <a:p>
            <a:pPr marL="685800" indent="-685800">
              <a:buFont typeface="Arial" panose="020B0604020202020204" pitchFamily="34" charset="0"/>
              <a:buChar char="•"/>
            </a:pPr>
            <a:endParaRPr lang="en-US" altLang="en-US" sz="4000" dirty="0"/>
          </a:p>
          <a:p>
            <a:pPr marL="0" indent="0"/>
            <a:endParaRPr lang="en-US" altLang="en-US" sz="4000" dirty="0"/>
          </a:p>
          <a:p>
            <a:pPr marL="0" indent="0"/>
            <a:r>
              <a:rPr lang="en-US" altLang="en-US" sz="4000" dirty="0"/>
              <a:t>                </a:t>
            </a:r>
          </a:p>
        </p:txBody>
      </p:sp>
    </p:spTree>
    <p:extLst>
      <p:ext uri="{BB962C8B-B14F-4D97-AF65-F5344CB8AC3E}">
        <p14:creationId xmlns:p14="http://schemas.microsoft.com/office/powerpoint/2010/main" val="15929700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0"/>
            <a:ext cx="8991600" cy="1447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STEPS FOR CONFIGURING "PHONE LINK" IN "WINDOWS 11" (continued)</a:t>
            </a:r>
            <a:endParaRPr lang="en-US" altLang="en-US" sz="36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905000"/>
            <a:ext cx="9067800" cy="4495800"/>
          </a:xfrm>
        </p:spPr>
        <p:txBody>
          <a:bodyPr/>
          <a:lstStyle/>
          <a:p>
            <a:pPr marL="685800" indent="-685800">
              <a:buFont typeface="Arial" panose="020B0604020202020204" pitchFamily="34" charset="0"/>
              <a:buChar char="•"/>
            </a:pPr>
            <a:r>
              <a:rPr lang="en-US" altLang="en-US" sz="4200" dirty="0"/>
              <a:t>In "Windows 11", you usually have to click on the "All" button of the "Start Menu" before you can locate "Phone Link" or you can usually find it in "Search" or "Type here to search"            </a:t>
            </a:r>
          </a:p>
        </p:txBody>
      </p:sp>
    </p:spTree>
    <p:extLst>
      <p:ext uri="{BB962C8B-B14F-4D97-AF65-F5344CB8AC3E}">
        <p14:creationId xmlns:p14="http://schemas.microsoft.com/office/powerpoint/2010/main" val="961385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762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latin typeface="+mn-lt"/>
              </a:rPr>
              <a:t>STEPS FOR CONFIGURING "PHONE LINK" IN "WINDOWS 11" (continued)</a:t>
            </a:r>
            <a:endParaRPr lang="en-US" altLang="en-US" sz="36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0" y="1509712"/>
            <a:ext cx="9067800" cy="5043488"/>
          </a:xfrm>
        </p:spPr>
        <p:txBody>
          <a:bodyPr/>
          <a:lstStyle/>
          <a:p>
            <a:pPr marL="685800" indent="-685800">
              <a:buFont typeface="Arial" panose="020B0604020202020204" pitchFamily="34" charset="0"/>
              <a:buChar char="•"/>
            </a:pPr>
            <a:r>
              <a:rPr lang="en-US" altLang="en-US" sz="3700" dirty="0"/>
              <a:t>If you have an old computer,                    "Phone Link" might be present under one of it's now obsolete names                                                         over the past 10 years,                                 </a:t>
            </a:r>
          </a:p>
          <a:p>
            <a:pPr marL="685800" indent="-685800">
              <a:buFont typeface="Arial" panose="020B0604020202020204" pitchFamily="34" charset="0"/>
              <a:buChar char="•"/>
            </a:pPr>
            <a:r>
              <a:rPr lang="en-US" altLang="en-US" sz="3700" b="1" dirty="0"/>
              <a:t>"Phone Companion" </a:t>
            </a:r>
            <a:r>
              <a:rPr lang="en-US" altLang="en-US" sz="3700" dirty="0"/>
              <a:t>(2015)</a:t>
            </a:r>
            <a:r>
              <a:rPr lang="en-US" altLang="en-US" sz="3700" b="1" dirty="0"/>
              <a:t>                                  </a:t>
            </a:r>
            <a:r>
              <a:rPr lang="en-US" altLang="en-US" sz="3700" dirty="0"/>
              <a:t>which morphed into                                      </a:t>
            </a:r>
            <a:r>
              <a:rPr lang="en-US" altLang="en-US" sz="3700" b="1" dirty="0"/>
              <a:t>"Your Phone" </a:t>
            </a:r>
            <a:r>
              <a:rPr lang="en-US" altLang="en-US" sz="3700" dirty="0"/>
              <a:t>(2020)</a:t>
            </a:r>
            <a:r>
              <a:rPr lang="en-US" altLang="en-US" sz="3700" b="1" dirty="0"/>
              <a:t>                                        </a:t>
            </a:r>
            <a:r>
              <a:rPr lang="en-US" altLang="en-US" sz="3700" dirty="0"/>
              <a:t>which morphed into                                </a:t>
            </a:r>
            <a:r>
              <a:rPr lang="en-US" altLang="en-US" sz="3700" b="1" dirty="0"/>
              <a:t>"Phone Link" </a:t>
            </a:r>
            <a:r>
              <a:rPr lang="en-US" altLang="en-US" sz="3700" dirty="0"/>
              <a:t>(2022)</a:t>
            </a:r>
            <a:endParaRPr lang="en-US" altLang="en-US" sz="3700" b="1" dirty="0"/>
          </a:p>
        </p:txBody>
      </p:sp>
    </p:spTree>
    <p:extLst>
      <p:ext uri="{BB962C8B-B14F-4D97-AF65-F5344CB8AC3E}">
        <p14:creationId xmlns:p14="http://schemas.microsoft.com/office/powerpoint/2010/main" val="12405233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7" name="Picture 6">
            <a:extLst>
              <a:ext uri="{FF2B5EF4-FFF2-40B4-BE49-F238E27FC236}">
                <a16:creationId xmlns:a16="http://schemas.microsoft.com/office/drawing/2014/main" id="{4AF0CC55-DFE7-EB06-E426-2440CE6F26D4}"/>
              </a:ext>
            </a:extLst>
          </p:cNvPr>
          <p:cNvPicPr>
            <a:picLocks noChangeAspect="1"/>
          </p:cNvPicPr>
          <p:nvPr/>
        </p:nvPicPr>
        <p:blipFill>
          <a:blip r:embed="rId3"/>
          <a:stretch>
            <a:fillRect/>
          </a:stretch>
        </p:blipFill>
        <p:spPr>
          <a:xfrm>
            <a:off x="1725668" y="228601"/>
            <a:ext cx="5437132" cy="6113480"/>
          </a:xfrm>
          <a:prstGeom prst="rect">
            <a:avLst/>
          </a:prstGeom>
        </p:spPr>
      </p:pic>
    </p:spTree>
    <p:extLst>
      <p:ext uri="{BB962C8B-B14F-4D97-AF65-F5344CB8AC3E}">
        <p14:creationId xmlns:p14="http://schemas.microsoft.com/office/powerpoint/2010/main" val="1459871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0" y="76200"/>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TOPICS </a:t>
            </a: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0" y="838200"/>
            <a:ext cx="9144000" cy="5029200"/>
          </a:xfrm>
        </p:spPr>
        <p:txBody>
          <a:bodyPr/>
          <a:lstStyle/>
          <a:p>
            <a:pPr marL="685800" indent="-685800">
              <a:buFont typeface="Arial" panose="020B0604020202020204" pitchFamily="34" charset="0"/>
              <a:buChar char="•"/>
              <a:defRPr/>
            </a:pPr>
            <a:r>
              <a:rPr lang="en-US" altLang="en-US" sz="3600" dirty="0"/>
              <a:t>Microsoft's Detailed Instructions For Using "Phone Link" in "Windows 11" To Control "Link To Windows" In A Cell Phone</a:t>
            </a:r>
          </a:p>
          <a:p>
            <a:pPr marL="685800" indent="-685800">
              <a:buFont typeface="Arial" panose="020B0604020202020204" pitchFamily="34" charset="0"/>
              <a:buChar char="•"/>
              <a:defRPr/>
            </a:pPr>
            <a:r>
              <a:rPr lang="en-US" altLang="en-US" sz="3600" dirty="0"/>
              <a:t>Big Steps for Installing " 'Phone Link' to 'Link to Windows' "</a:t>
            </a:r>
          </a:p>
          <a:p>
            <a:pPr marL="685800" indent="-685800">
              <a:buFont typeface="Arial" panose="020B0604020202020204" pitchFamily="34" charset="0"/>
              <a:buChar char="•"/>
              <a:defRPr/>
            </a:pPr>
            <a:r>
              <a:rPr lang="en-US" altLang="en-US" sz="3600" dirty="0"/>
              <a:t>Small Steps for Installing "Link to Windows" In A Cell Phone</a:t>
            </a:r>
          </a:p>
          <a:p>
            <a:pPr marL="685800" indent="-685800">
              <a:buFont typeface="Arial" panose="020B0604020202020204" pitchFamily="34" charset="0"/>
              <a:buChar char="•"/>
              <a:defRPr/>
            </a:pPr>
            <a:r>
              <a:rPr lang="en-US" altLang="en-US" sz="3600" dirty="0"/>
              <a:t>Small Steps for Activating "Phone Link" in "Windows 11"</a:t>
            </a:r>
          </a:p>
        </p:txBody>
      </p:sp>
    </p:spTree>
    <p:extLst>
      <p:ext uri="{BB962C8B-B14F-4D97-AF65-F5344CB8AC3E}">
        <p14:creationId xmlns:p14="http://schemas.microsoft.com/office/powerpoint/2010/main" val="2218115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7" name="Picture 6">
            <a:extLst>
              <a:ext uri="{FF2B5EF4-FFF2-40B4-BE49-F238E27FC236}">
                <a16:creationId xmlns:a16="http://schemas.microsoft.com/office/drawing/2014/main" id="{4AF0CC55-DFE7-EB06-E426-2440CE6F26D4}"/>
              </a:ext>
            </a:extLst>
          </p:cNvPr>
          <p:cNvPicPr>
            <a:picLocks noChangeAspect="1"/>
          </p:cNvPicPr>
          <p:nvPr/>
        </p:nvPicPr>
        <p:blipFill>
          <a:blip r:embed="rId3"/>
          <a:stretch>
            <a:fillRect/>
          </a:stretch>
        </p:blipFill>
        <p:spPr>
          <a:xfrm>
            <a:off x="1790701" y="149042"/>
            <a:ext cx="5448299" cy="6126036"/>
          </a:xfrm>
          <a:prstGeom prst="rect">
            <a:avLst/>
          </a:prstGeom>
        </p:spPr>
      </p:pic>
    </p:spTree>
    <p:extLst>
      <p:ext uri="{BB962C8B-B14F-4D97-AF65-F5344CB8AC3E}">
        <p14:creationId xmlns:p14="http://schemas.microsoft.com/office/powerpoint/2010/main" val="3163306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0F7E68A-257F-46ED-E393-A8F59C222528}"/>
              </a:ext>
            </a:extLst>
          </p:cNvPr>
          <p:cNvPicPr>
            <a:picLocks noChangeAspect="1"/>
          </p:cNvPicPr>
          <p:nvPr/>
        </p:nvPicPr>
        <p:blipFill>
          <a:blip r:embed="rId3"/>
          <a:stretch>
            <a:fillRect/>
          </a:stretch>
        </p:blipFill>
        <p:spPr>
          <a:xfrm>
            <a:off x="1117305" y="377825"/>
            <a:ext cx="6909389" cy="5867400"/>
          </a:xfrm>
          <a:prstGeom prst="rect">
            <a:avLst/>
          </a:prstGeom>
        </p:spPr>
      </p:pic>
    </p:spTree>
    <p:extLst>
      <p:ext uri="{BB962C8B-B14F-4D97-AF65-F5344CB8AC3E}">
        <p14:creationId xmlns:p14="http://schemas.microsoft.com/office/powerpoint/2010/main" val="1189056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0F7E68A-257F-46ED-E393-A8F59C222528}"/>
              </a:ext>
            </a:extLst>
          </p:cNvPr>
          <p:cNvPicPr>
            <a:picLocks noChangeAspect="1"/>
          </p:cNvPicPr>
          <p:nvPr/>
        </p:nvPicPr>
        <p:blipFill>
          <a:blip r:embed="rId3"/>
          <a:stretch>
            <a:fillRect/>
          </a:stretch>
        </p:blipFill>
        <p:spPr>
          <a:xfrm>
            <a:off x="1117305" y="377825"/>
            <a:ext cx="6909389" cy="5867400"/>
          </a:xfrm>
          <a:prstGeom prst="rect">
            <a:avLst/>
          </a:prstGeom>
        </p:spPr>
      </p:pic>
    </p:spTree>
    <p:extLst>
      <p:ext uri="{BB962C8B-B14F-4D97-AF65-F5344CB8AC3E}">
        <p14:creationId xmlns:p14="http://schemas.microsoft.com/office/powerpoint/2010/main" val="404470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F524489-0CC8-3779-73DD-1021221050D6}"/>
              </a:ext>
            </a:extLst>
          </p:cNvPr>
          <p:cNvPicPr>
            <a:picLocks noChangeAspect="1"/>
          </p:cNvPicPr>
          <p:nvPr/>
        </p:nvPicPr>
        <p:blipFill>
          <a:blip r:embed="rId3"/>
          <a:stretch>
            <a:fillRect/>
          </a:stretch>
        </p:blipFill>
        <p:spPr>
          <a:xfrm>
            <a:off x="1203616" y="228600"/>
            <a:ext cx="6644984" cy="6040303"/>
          </a:xfrm>
          <a:prstGeom prst="rect">
            <a:avLst/>
          </a:prstGeom>
        </p:spPr>
      </p:pic>
    </p:spTree>
    <p:extLst>
      <p:ext uri="{BB962C8B-B14F-4D97-AF65-F5344CB8AC3E}">
        <p14:creationId xmlns:p14="http://schemas.microsoft.com/office/powerpoint/2010/main" val="24527251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76200"/>
            <a:ext cx="89154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STEPS FOR CONFIGURING "PHONE LINK" IN "WINDOWS 11" (continued)</a:t>
            </a:r>
            <a:endParaRPr lang="en-US" altLang="en-US" sz="36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752600"/>
            <a:ext cx="8915400" cy="4572000"/>
          </a:xfrm>
        </p:spPr>
        <p:txBody>
          <a:bodyPr/>
          <a:lstStyle/>
          <a:p>
            <a:pPr marL="685800" indent="-685800">
              <a:buFont typeface="Arial" panose="020B0604020202020204" pitchFamily="34" charset="0"/>
              <a:buChar char="•"/>
            </a:pPr>
            <a:r>
              <a:rPr lang="en-US" altLang="en-US" sz="3600" dirty="0"/>
              <a:t>Step 2:                                                      Use the LEFT mouse button to double-click on the "Phone Link" app                                              </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19319017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92C76EE-83CB-13A3-A5E3-5251A7457BAA}"/>
              </a:ext>
            </a:extLst>
          </p:cNvPr>
          <p:cNvPicPr>
            <a:picLocks noChangeAspect="1"/>
          </p:cNvPicPr>
          <p:nvPr/>
        </p:nvPicPr>
        <p:blipFill>
          <a:blip r:embed="rId3"/>
          <a:stretch>
            <a:fillRect/>
          </a:stretch>
        </p:blipFill>
        <p:spPr>
          <a:xfrm>
            <a:off x="2303721" y="381000"/>
            <a:ext cx="4253023" cy="5714999"/>
          </a:xfrm>
          <a:prstGeom prst="rect">
            <a:avLst/>
          </a:prstGeom>
        </p:spPr>
      </p:pic>
    </p:spTree>
    <p:extLst>
      <p:ext uri="{BB962C8B-B14F-4D97-AF65-F5344CB8AC3E}">
        <p14:creationId xmlns:p14="http://schemas.microsoft.com/office/powerpoint/2010/main" val="1249180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C484A6-CFB6-5A6E-311C-12ED34B6BA26}"/>
              </a:ext>
            </a:extLst>
          </p:cNvPr>
          <p:cNvPicPr>
            <a:picLocks noChangeAspect="1"/>
          </p:cNvPicPr>
          <p:nvPr/>
        </p:nvPicPr>
        <p:blipFill>
          <a:blip r:embed="rId3"/>
          <a:stretch>
            <a:fillRect/>
          </a:stretch>
        </p:blipFill>
        <p:spPr>
          <a:xfrm>
            <a:off x="685800" y="2209800"/>
            <a:ext cx="7455481" cy="2667000"/>
          </a:xfrm>
          <a:prstGeom prst="rect">
            <a:avLst/>
          </a:prstGeom>
        </p:spPr>
      </p:pic>
      <p:cxnSp>
        <p:nvCxnSpPr>
          <p:cNvPr id="2" name="Straight Arrow Connector 1">
            <a:extLst>
              <a:ext uri="{FF2B5EF4-FFF2-40B4-BE49-F238E27FC236}">
                <a16:creationId xmlns:a16="http://schemas.microsoft.com/office/drawing/2014/main" id="{46FB6983-7187-9F4B-4BD6-48FF9B229906}"/>
              </a:ext>
            </a:extLst>
          </p:cNvPr>
          <p:cNvCxnSpPr/>
          <p:nvPr/>
        </p:nvCxnSpPr>
        <p:spPr bwMode="auto">
          <a:xfrm flipH="1">
            <a:off x="2342785" y="1295400"/>
            <a:ext cx="2057400" cy="14478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25796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F524489-0CC8-3779-73DD-1021221050D6}"/>
              </a:ext>
            </a:extLst>
          </p:cNvPr>
          <p:cNvPicPr>
            <a:picLocks noChangeAspect="1"/>
          </p:cNvPicPr>
          <p:nvPr/>
        </p:nvPicPr>
        <p:blipFill>
          <a:blip r:embed="rId3"/>
          <a:stretch>
            <a:fillRect/>
          </a:stretch>
        </p:blipFill>
        <p:spPr>
          <a:xfrm>
            <a:off x="1287444" y="304800"/>
            <a:ext cx="6484956" cy="5894837"/>
          </a:xfrm>
          <a:prstGeom prst="rect">
            <a:avLst/>
          </a:prstGeom>
        </p:spPr>
      </p:pic>
    </p:spTree>
    <p:extLst>
      <p:ext uri="{BB962C8B-B14F-4D97-AF65-F5344CB8AC3E}">
        <p14:creationId xmlns:p14="http://schemas.microsoft.com/office/powerpoint/2010/main" val="2728059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latin typeface="+mn-lt"/>
              </a:rPr>
              <a:t>STEPS FOR CONFIGURING "PHONE LINK" IN "WINDOWS 11"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676400"/>
            <a:ext cx="8915400" cy="5181600"/>
          </a:xfrm>
        </p:spPr>
        <p:txBody>
          <a:bodyPr/>
          <a:lstStyle/>
          <a:p>
            <a:pPr marL="685800" indent="-685800">
              <a:buFont typeface="Arial" panose="020B0604020202020204" pitchFamily="34" charset="0"/>
              <a:buChar char="•"/>
            </a:pPr>
            <a:r>
              <a:rPr lang="en-US" altLang="en-US" sz="4000" dirty="0"/>
              <a:t>Step 3:                                                      A "Phone Link" box will be displayed:</a:t>
            </a:r>
          </a:p>
          <a:p>
            <a:pPr marL="685800" indent="-685800">
              <a:buFont typeface="Arial" panose="020B0604020202020204" pitchFamily="34" charset="0"/>
              <a:buChar char="•"/>
            </a:pPr>
            <a:endParaRPr lang="en-US" altLang="en-US" sz="4000" dirty="0"/>
          </a:p>
          <a:p>
            <a:pPr marL="685800" indent="-685800">
              <a:buFont typeface="Arial" panose="020B0604020202020204" pitchFamily="34" charset="0"/>
              <a:buChar char="•"/>
            </a:pPr>
            <a:endParaRPr lang="en-US" altLang="en-US" sz="4000" dirty="0"/>
          </a:p>
          <a:p>
            <a:pPr marL="0" indent="0"/>
            <a:r>
              <a:rPr lang="en-US" altLang="en-US" sz="4000" dirty="0"/>
              <a:t>                </a:t>
            </a:r>
          </a:p>
        </p:txBody>
      </p:sp>
    </p:spTree>
    <p:extLst>
      <p:ext uri="{BB962C8B-B14F-4D97-AF65-F5344CB8AC3E}">
        <p14:creationId xmlns:p14="http://schemas.microsoft.com/office/powerpoint/2010/main" val="966838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9C70071-B579-4DC0-CE6A-8CB156A5D069}"/>
              </a:ext>
            </a:extLst>
          </p:cNvPr>
          <p:cNvPicPr>
            <a:picLocks noChangeAspect="1"/>
          </p:cNvPicPr>
          <p:nvPr/>
        </p:nvPicPr>
        <p:blipFill>
          <a:blip r:embed="rId3"/>
          <a:stretch>
            <a:fillRect/>
          </a:stretch>
        </p:blipFill>
        <p:spPr>
          <a:xfrm>
            <a:off x="1646105" y="228600"/>
            <a:ext cx="5669095" cy="5893967"/>
          </a:xfrm>
          <a:prstGeom prst="rect">
            <a:avLst/>
          </a:prstGeom>
        </p:spPr>
      </p:pic>
    </p:spTree>
    <p:extLst>
      <p:ext uri="{BB962C8B-B14F-4D97-AF65-F5344CB8AC3E}">
        <p14:creationId xmlns:p14="http://schemas.microsoft.com/office/powerpoint/2010/main" val="383984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412074F0-67AB-2F8C-88CE-0809DC0539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4" t="16867" r="7123" b="14114"/>
          <a:stretch/>
        </p:blipFill>
        <p:spPr bwMode="auto">
          <a:xfrm>
            <a:off x="38100" y="2682005"/>
            <a:ext cx="2802393" cy="2201880"/>
          </a:xfrm>
          <a:prstGeom prst="rect">
            <a:avLst/>
          </a:prstGeom>
          <a:noFill/>
          <a:extLst>
            <a:ext uri="{909E8E84-426E-40DD-AFC4-6F175D3DCCD1}">
              <a14:hiddenFill xmlns:a14="http://schemas.microsoft.com/office/drawing/2010/main">
                <a:solidFill>
                  <a:srgbClr val="FFFFFF"/>
                </a:solidFill>
              </a14:hiddenFill>
            </a:ext>
          </a:extLst>
        </p:spPr>
      </p:pic>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8" name="Picture 10">
            <a:extLst>
              <a:ext uri="{FF2B5EF4-FFF2-40B4-BE49-F238E27FC236}">
                <a16:creationId xmlns:a16="http://schemas.microsoft.com/office/drawing/2014/main" id="{3FA6C47A-EE19-4380-8169-31570CD49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3" y="25743"/>
            <a:ext cx="4842176" cy="273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8">
            <a:extLst>
              <a:ext uri="{FF2B5EF4-FFF2-40B4-BE49-F238E27FC236}">
                <a16:creationId xmlns:a16="http://schemas.microsoft.com/office/drawing/2014/main" id="{FF201405-7282-4049-8B72-661056EE0B35}"/>
              </a:ext>
            </a:extLst>
          </p:cNvPr>
          <p:cNvSpPr txBox="1">
            <a:spLocks noChangeArrowheads="1"/>
          </p:cNvSpPr>
          <p:nvPr/>
        </p:nvSpPr>
        <p:spPr bwMode="auto">
          <a:xfrm>
            <a:off x="-304800" y="273784"/>
            <a:ext cx="559308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Microsoft's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servers</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altLang="en-US" sz="5000" b="1" dirty="0">
                <a:solidFill>
                  <a:srgbClr val="FF0000"/>
                </a:solidFill>
              </a:rPr>
              <a:t>(do authentication)</a:t>
            </a:r>
            <a:endPar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A3514511-D2E2-BFB2-4ED6-923D7E8FEE86}"/>
              </a:ext>
            </a:extLst>
          </p:cNvPr>
          <p:cNvSpPr txBox="1"/>
          <p:nvPr/>
        </p:nvSpPr>
        <p:spPr>
          <a:xfrm>
            <a:off x="152401" y="4724400"/>
            <a:ext cx="6629399" cy="584775"/>
          </a:xfrm>
          <a:prstGeom prst="rect">
            <a:avLst/>
          </a:prstGeom>
          <a:noFill/>
          <a:ln w="136525">
            <a:no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0070C0"/>
                </a:solidFill>
                <a:effectLst/>
                <a:uLnTx/>
                <a:uFillTx/>
                <a:latin typeface="Arial" panose="020B0604020202020204" pitchFamily="34" charset="0"/>
                <a:ea typeface="+mn-ea"/>
                <a:cs typeface="Arial" panose="020B0604020202020204" pitchFamily="34" charset="0"/>
              </a:rPr>
              <a:t>Bluetooth connection</a:t>
            </a:r>
          </a:p>
        </p:txBody>
      </p:sp>
      <p:pic>
        <p:nvPicPr>
          <p:cNvPr id="4" name="Picture 3">
            <a:extLst>
              <a:ext uri="{FF2B5EF4-FFF2-40B4-BE49-F238E27FC236}">
                <a16:creationId xmlns:a16="http://schemas.microsoft.com/office/drawing/2014/main" id="{3143E3D8-CE52-0B9D-4351-F89657427F6E}"/>
              </a:ext>
            </a:extLst>
          </p:cNvPr>
          <p:cNvPicPr>
            <a:picLocks noChangeAspect="1"/>
          </p:cNvPicPr>
          <p:nvPr/>
        </p:nvPicPr>
        <p:blipFill>
          <a:blip r:embed="rId5"/>
          <a:stretch>
            <a:fillRect/>
          </a:stretch>
        </p:blipFill>
        <p:spPr>
          <a:xfrm>
            <a:off x="8042793" y="4336509"/>
            <a:ext cx="946439" cy="2201880"/>
          </a:xfrm>
          <a:prstGeom prst="rect">
            <a:avLst/>
          </a:prstGeom>
        </p:spPr>
      </p:pic>
      <p:cxnSp>
        <p:nvCxnSpPr>
          <p:cNvPr id="7" name="Straight Arrow Connector 6">
            <a:extLst>
              <a:ext uri="{FF2B5EF4-FFF2-40B4-BE49-F238E27FC236}">
                <a16:creationId xmlns:a16="http://schemas.microsoft.com/office/drawing/2014/main" id="{2892D346-BCCC-4B97-8B8A-D89452F180BF}"/>
              </a:ext>
            </a:extLst>
          </p:cNvPr>
          <p:cNvCxnSpPr>
            <a:cxnSpLocks/>
          </p:cNvCxnSpPr>
          <p:nvPr/>
        </p:nvCxnSpPr>
        <p:spPr bwMode="auto">
          <a:xfrm>
            <a:off x="2698289" y="4517112"/>
            <a:ext cx="5486709" cy="277800"/>
          </a:xfrm>
          <a:prstGeom prst="straightConnector1">
            <a:avLst/>
          </a:prstGeom>
          <a:solidFill>
            <a:srgbClr val="00B8FF"/>
          </a:solidFill>
          <a:ln w="1492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descr="Diagram&#10;&#10;Description automatically generated">
            <a:extLst>
              <a:ext uri="{FF2B5EF4-FFF2-40B4-BE49-F238E27FC236}">
                <a16:creationId xmlns:a16="http://schemas.microsoft.com/office/drawing/2014/main" id="{872009D8-F957-9DDB-DD33-D7A8AB4A08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7107" y="511064"/>
            <a:ext cx="3851093" cy="2735516"/>
          </a:xfrm>
          <a:prstGeom prst="rect">
            <a:avLst/>
          </a:prstGeom>
        </p:spPr>
      </p:pic>
      <p:cxnSp>
        <p:nvCxnSpPr>
          <p:cNvPr id="15" name="Straight Arrow Connector 14">
            <a:extLst>
              <a:ext uri="{FF2B5EF4-FFF2-40B4-BE49-F238E27FC236}">
                <a16:creationId xmlns:a16="http://schemas.microsoft.com/office/drawing/2014/main" id="{E8999067-ABF7-E402-605D-60676B25F029}"/>
              </a:ext>
            </a:extLst>
          </p:cNvPr>
          <p:cNvCxnSpPr>
            <a:cxnSpLocks/>
          </p:cNvCxnSpPr>
          <p:nvPr/>
        </p:nvCxnSpPr>
        <p:spPr bwMode="auto">
          <a:xfrm flipH="1" flipV="1">
            <a:off x="7021846" y="2246411"/>
            <a:ext cx="1339444" cy="2090098"/>
          </a:xfrm>
          <a:prstGeom prst="straightConnector1">
            <a:avLst/>
          </a:prstGeom>
          <a:solidFill>
            <a:srgbClr val="00B8FF"/>
          </a:solidFill>
          <a:ln w="149225" cap="flat" cmpd="sng" algn="ctr">
            <a:solidFill>
              <a:schemeClr val="accent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A27333D9-20F4-49C6-AE8F-E111DFA7207F}"/>
              </a:ext>
            </a:extLst>
          </p:cNvPr>
          <p:cNvCxnSpPr>
            <a:cxnSpLocks/>
          </p:cNvCxnSpPr>
          <p:nvPr/>
        </p:nvCxnSpPr>
        <p:spPr bwMode="auto">
          <a:xfrm flipH="1" flipV="1">
            <a:off x="3728012" y="1069722"/>
            <a:ext cx="2188064" cy="955267"/>
          </a:xfrm>
          <a:prstGeom prst="straightConnector1">
            <a:avLst/>
          </a:prstGeom>
          <a:solidFill>
            <a:srgbClr val="00B8FF"/>
          </a:solidFill>
          <a:ln w="1492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descr="A picture containing arch&#10;&#10;Description automatically generated">
            <a:extLst>
              <a:ext uri="{FF2B5EF4-FFF2-40B4-BE49-F238E27FC236}">
                <a16:creationId xmlns:a16="http://schemas.microsoft.com/office/drawing/2014/main" id="{A0702FFF-ACF3-E3B9-970E-9EE99472A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7589" y="2326506"/>
            <a:ext cx="1258628" cy="1096820"/>
          </a:xfrm>
          <a:prstGeom prst="rect">
            <a:avLst/>
          </a:prstGeom>
        </p:spPr>
      </p:pic>
      <p:cxnSp>
        <p:nvCxnSpPr>
          <p:cNvPr id="16" name="Straight Arrow Connector 15">
            <a:extLst>
              <a:ext uri="{FF2B5EF4-FFF2-40B4-BE49-F238E27FC236}">
                <a16:creationId xmlns:a16="http://schemas.microsoft.com/office/drawing/2014/main" id="{CBBCDFB0-BF5F-8D3A-2410-0A45F6791BBA}"/>
              </a:ext>
            </a:extLst>
          </p:cNvPr>
          <p:cNvCxnSpPr>
            <a:cxnSpLocks/>
          </p:cNvCxnSpPr>
          <p:nvPr/>
        </p:nvCxnSpPr>
        <p:spPr bwMode="auto">
          <a:xfrm flipH="1">
            <a:off x="2578459" y="2424258"/>
            <a:ext cx="3597320" cy="1624665"/>
          </a:xfrm>
          <a:prstGeom prst="straightConnector1">
            <a:avLst/>
          </a:prstGeom>
          <a:solidFill>
            <a:srgbClr val="00B8FF"/>
          </a:solidFill>
          <a:ln w="149225" cap="flat" cmpd="sng" algn="ctr">
            <a:solidFill>
              <a:schemeClr val="accent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a:extLst>
              <a:ext uri="{FF2B5EF4-FFF2-40B4-BE49-F238E27FC236}">
                <a16:creationId xmlns:a16="http://schemas.microsoft.com/office/drawing/2014/main" id="{797BCB17-E4D3-B850-F43F-0836F74A5EFE}"/>
              </a:ext>
            </a:extLst>
          </p:cNvPr>
          <p:cNvPicPr>
            <a:picLocks noChangeAspect="1"/>
          </p:cNvPicPr>
          <p:nvPr/>
        </p:nvPicPr>
        <p:blipFill>
          <a:blip r:embed="rId8"/>
          <a:stretch>
            <a:fillRect/>
          </a:stretch>
        </p:blipFill>
        <p:spPr>
          <a:xfrm>
            <a:off x="5838316" y="3697537"/>
            <a:ext cx="1261981" cy="1097375"/>
          </a:xfrm>
          <a:prstGeom prst="rect">
            <a:avLst/>
          </a:prstGeom>
        </p:spPr>
      </p:pic>
      <p:pic>
        <p:nvPicPr>
          <p:cNvPr id="5" name="Picture 4">
            <a:extLst>
              <a:ext uri="{FF2B5EF4-FFF2-40B4-BE49-F238E27FC236}">
                <a16:creationId xmlns:a16="http://schemas.microsoft.com/office/drawing/2014/main" id="{49B7332A-5207-DDFC-413C-DBE8A544ABC5}"/>
              </a:ext>
            </a:extLst>
          </p:cNvPr>
          <p:cNvPicPr>
            <a:picLocks noChangeAspect="1"/>
          </p:cNvPicPr>
          <p:nvPr/>
        </p:nvPicPr>
        <p:blipFill>
          <a:blip r:embed="rId9"/>
          <a:stretch>
            <a:fillRect/>
          </a:stretch>
        </p:blipFill>
        <p:spPr>
          <a:xfrm>
            <a:off x="4162310" y="3208679"/>
            <a:ext cx="1261981" cy="1097375"/>
          </a:xfrm>
          <a:prstGeom prst="rect">
            <a:avLst/>
          </a:prstGeom>
        </p:spPr>
      </p:pic>
    </p:spTree>
    <p:extLst>
      <p:ext uri="{BB962C8B-B14F-4D97-AF65-F5344CB8AC3E}">
        <p14:creationId xmlns:p14="http://schemas.microsoft.com/office/powerpoint/2010/main" val="42451706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CONFIGURING "PHONE LINK" IN "WINDOWS 11" (continued)</a:t>
            </a:r>
            <a:endParaRPr lang="en-US" altLang="en-US" sz="32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524000"/>
            <a:ext cx="8915400" cy="5181600"/>
          </a:xfrm>
        </p:spPr>
        <p:txBody>
          <a:bodyPr/>
          <a:lstStyle/>
          <a:p>
            <a:pPr marL="685800" indent="-685800">
              <a:buFont typeface="Arial" panose="020B0604020202020204" pitchFamily="34" charset="0"/>
              <a:buChar char="•"/>
            </a:pPr>
            <a:r>
              <a:rPr lang="en-US" altLang="en-US" sz="3600" dirty="0"/>
              <a:t>Step 4:                                                      Scroll vertically downward to display the bottom of the "Phone Link" box:</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2419249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9C70071-B579-4DC0-CE6A-8CB156A5D069}"/>
              </a:ext>
            </a:extLst>
          </p:cNvPr>
          <p:cNvPicPr>
            <a:picLocks noChangeAspect="1"/>
          </p:cNvPicPr>
          <p:nvPr/>
        </p:nvPicPr>
        <p:blipFill>
          <a:blip r:embed="rId3"/>
          <a:stretch>
            <a:fillRect/>
          </a:stretch>
        </p:blipFill>
        <p:spPr>
          <a:xfrm>
            <a:off x="1646105" y="228600"/>
            <a:ext cx="5669095" cy="5893967"/>
          </a:xfrm>
          <a:prstGeom prst="rect">
            <a:avLst/>
          </a:prstGeom>
        </p:spPr>
      </p:pic>
      <p:cxnSp>
        <p:nvCxnSpPr>
          <p:cNvPr id="2" name="Straight Arrow Connector 1">
            <a:extLst>
              <a:ext uri="{FF2B5EF4-FFF2-40B4-BE49-F238E27FC236}">
                <a16:creationId xmlns:a16="http://schemas.microsoft.com/office/drawing/2014/main" id="{1CE7B7B2-5412-6859-56C2-67849FEB1E6E}"/>
              </a:ext>
            </a:extLst>
          </p:cNvPr>
          <p:cNvCxnSpPr/>
          <p:nvPr/>
        </p:nvCxnSpPr>
        <p:spPr bwMode="auto">
          <a:xfrm>
            <a:off x="7086600" y="1447501"/>
            <a:ext cx="0" cy="2438699"/>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24508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3377C46-7432-E35B-D0ED-93EB6164B589}"/>
              </a:ext>
            </a:extLst>
          </p:cNvPr>
          <p:cNvPicPr>
            <a:picLocks noChangeAspect="1"/>
          </p:cNvPicPr>
          <p:nvPr/>
        </p:nvPicPr>
        <p:blipFill>
          <a:blip r:embed="rId3"/>
          <a:stretch>
            <a:fillRect/>
          </a:stretch>
        </p:blipFill>
        <p:spPr>
          <a:xfrm>
            <a:off x="1703375" y="76200"/>
            <a:ext cx="5688025" cy="6223222"/>
          </a:xfrm>
          <a:prstGeom prst="rect">
            <a:avLst/>
          </a:prstGeom>
        </p:spPr>
      </p:pic>
    </p:spTree>
    <p:extLst>
      <p:ext uri="{BB962C8B-B14F-4D97-AF65-F5344CB8AC3E}">
        <p14:creationId xmlns:p14="http://schemas.microsoft.com/office/powerpoint/2010/main" val="38263235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3377C46-7432-E35B-D0ED-93EB6164B589}"/>
              </a:ext>
            </a:extLst>
          </p:cNvPr>
          <p:cNvPicPr>
            <a:picLocks noChangeAspect="1"/>
          </p:cNvPicPr>
          <p:nvPr/>
        </p:nvPicPr>
        <p:blipFill>
          <a:blip r:embed="rId3"/>
          <a:srcRect l="23111" t="67809" r="19017" b="13089"/>
          <a:stretch>
            <a:fillRect/>
          </a:stretch>
        </p:blipFill>
        <p:spPr>
          <a:xfrm>
            <a:off x="398584" y="1828800"/>
            <a:ext cx="8440616" cy="3048000"/>
          </a:xfrm>
          <a:prstGeom prst="rect">
            <a:avLst/>
          </a:prstGeom>
        </p:spPr>
      </p:pic>
    </p:spTree>
    <p:extLst>
      <p:ext uri="{BB962C8B-B14F-4D97-AF65-F5344CB8AC3E}">
        <p14:creationId xmlns:p14="http://schemas.microsoft.com/office/powerpoint/2010/main" val="8306658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524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STEPS FOR CONFIGURING "PHONE LINK" IN "WINDOWS 11" (continued)</a:t>
            </a:r>
            <a:endParaRPr lang="en-US" altLang="en-US" sz="36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209800"/>
            <a:ext cx="8991600" cy="4191000"/>
          </a:xfrm>
        </p:spPr>
        <p:txBody>
          <a:bodyPr/>
          <a:lstStyle/>
          <a:p>
            <a:pPr marL="685800" indent="-685800">
              <a:buFont typeface="Arial" panose="020B0604020202020204" pitchFamily="34" charset="0"/>
              <a:buChar char="•"/>
            </a:pPr>
            <a:r>
              <a:rPr lang="en-US" altLang="en-US" sz="4000" dirty="0"/>
              <a:t>Step 5:                                               Use the LEFT mouse button to select whether you want to connect to an Android cell phone or an Apple "iPhone"</a:t>
            </a:r>
          </a:p>
          <a:p>
            <a:pPr marL="0" indent="0"/>
            <a:endParaRPr lang="en-US" altLang="en-US" sz="4000" dirty="0"/>
          </a:p>
          <a:p>
            <a:pPr marL="685800" indent="-685800">
              <a:buFont typeface="Arial" panose="020B0604020202020204" pitchFamily="34" charset="0"/>
              <a:buChar char="•"/>
            </a:pPr>
            <a:endParaRPr lang="en-US" altLang="en-US" sz="4000" dirty="0"/>
          </a:p>
          <a:p>
            <a:pPr marL="685800" indent="-685800">
              <a:buFont typeface="Arial" panose="020B0604020202020204" pitchFamily="34" charset="0"/>
              <a:buChar char="•"/>
            </a:pPr>
            <a:endParaRPr lang="en-US" altLang="en-US" sz="4000" dirty="0"/>
          </a:p>
          <a:p>
            <a:pPr marL="0" indent="0"/>
            <a:r>
              <a:rPr lang="en-US" altLang="en-US" sz="4000" dirty="0"/>
              <a:t>                </a:t>
            </a:r>
          </a:p>
        </p:txBody>
      </p:sp>
    </p:spTree>
    <p:extLst>
      <p:ext uri="{BB962C8B-B14F-4D97-AF65-F5344CB8AC3E}">
        <p14:creationId xmlns:p14="http://schemas.microsoft.com/office/powerpoint/2010/main" val="12090158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381000" y="152400"/>
            <a:ext cx="8686800" cy="990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STEPS FOR CONFIGURING "PHONE LINK" IN "WINDOWS 11" (continued)</a:t>
            </a:r>
            <a:endParaRPr lang="en-US" altLang="en-US" sz="36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143000"/>
            <a:ext cx="8991600" cy="5410200"/>
          </a:xfrm>
        </p:spPr>
        <p:txBody>
          <a:bodyPr/>
          <a:lstStyle/>
          <a:p>
            <a:pPr marL="685800" indent="-685800">
              <a:buFont typeface="Arial" panose="020B0604020202020204" pitchFamily="34" charset="0"/>
              <a:buChar char="•"/>
            </a:pPr>
            <a:r>
              <a:rPr lang="en-US" altLang="en-US" sz="3400" dirty="0"/>
              <a:t>Step 5 (continued):                                                The "iPhone" button will be grayed out and  unavailable if your "Windows 11" computer has a "Bluetooth" transmitter-receiver that is not capable of communicating in the "Bluetooth Low Energy" format since "Bluetooth" pairing and connecting with an "iPhone" has to be in the "Bluetooth Low Energy" format. (Android cell phones are not as picky.)</a:t>
            </a:r>
          </a:p>
          <a:p>
            <a:pPr marL="0" indent="0"/>
            <a:endParaRPr lang="en-US" altLang="en-US" sz="3400" dirty="0"/>
          </a:p>
          <a:p>
            <a:pPr marL="685800" indent="-685800">
              <a:buFont typeface="Arial" panose="020B0604020202020204" pitchFamily="34" charset="0"/>
              <a:buChar char="•"/>
            </a:pPr>
            <a:endParaRPr lang="en-US" altLang="en-US" sz="3400" dirty="0"/>
          </a:p>
          <a:p>
            <a:pPr marL="685800" indent="-685800">
              <a:buFont typeface="Arial" panose="020B0604020202020204" pitchFamily="34" charset="0"/>
              <a:buChar char="•"/>
            </a:pPr>
            <a:endParaRPr lang="en-US" altLang="en-US" sz="3400" dirty="0"/>
          </a:p>
          <a:p>
            <a:pPr marL="0" indent="0"/>
            <a:r>
              <a:rPr lang="en-US" altLang="en-US" sz="3400" dirty="0"/>
              <a:t>                </a:t>
            </a:r>
          </a:p>
        </p:txBody>
      </p:sp>
    </p:spTree>
    <p:extLst>
      <p:ext uri="{BB962C8B-B14F-4D97-AF65-F5344CB8AC3E}">
        <p14:creationId xmlns:p14="http://schemas.microsoft.com/office/powerpoint/2010/main" val="17264181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381000" y="76200"/>
            <a:ext cx="8686800" cy="990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STEPS FOR CONFIGURING "PHONE LINK" IN "WINDOWS 11" (continued)</a:t>
            </a:r>
            <a:endParaRPr lang="en-US" altLang="en-US" sz="33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0" y="976312"/>
            <a:ext cx="9067800" cy="5881688"/>
          </a:xfrm>
        </p:spPr>
        <p:txBody>
          <a:bodyPr/>
          <a:lstStyle/>
          <a:p>
            <a:pPr marL="685800" indent="-685800">
              <a:buFont typeface="Arial" panose="020B0604020202020204" pitchFamily="34" charset="0"/>
              <a:buChar char="•"/>
            </a:pPr>
            <a:r>
              <a:rPr lang="en-US" altLang="en-US" sz="3100" dirty="0"/>
              <a:t>Step 5 (continued):                                                To see if the Bluetooth transmitter-receiver in your computer is capable of communicating with "Bluetooth Low Energy" format (only if you are connecting "Phone Link" to an "iPhone"):                                                           Use the RIGHT mouse button to click on the Windows "Start Button.                               Then use the LEFT mouse button                        to click on Device Manager.                                    Then use the LEFT mouse button to click on the "&gt;" to expand the "Bluetooth" item.</a:t>
            </a:r>
          </a:p>
          <a:p>
            <a:pPr marL="0" indent="0"/>
            <a:endParaRPr lang="en-US" altLang="en-US" sz="3100" dirty="0"/>
          </a:p>
          <a:p>
            <a:pPr marL="685800" indent="-685800">
              <a:buFont typeface="Arial" panose="020B0604020202020204" pitchFamily="34" charset="0"/>
              <a:buChar char="•"/>
            </a:pPr>
            <a:endParaRPr lang="en-US" altLang="en-US" sz="3100" dirty="0"/>
          </a:p>
          <a:p>
            <a:pPr marL="685800" indent="-685800">
              <a:buFont typeface="Arial" panose="020B0604020202020204" pitchFamily="34" charset="0"/>
              <a:buChar char="•"/>
            </a:pPr>
            <a:endParaRPr lang="en-US" altLang="en-US" sz="3100" dirty="0"/>
          </a:p>
          <a:p>
            <a:pPr marL="0" indent="0"/>
            <a:r>
              <a:rPr lang="en-US" altLang="en-US" sz="3100" dirty="0"/>
              <a:t>                </a:t>
            </a:r>
          </a:p>
        </p:txBody>
      </p:sp>
    </p:spTree>
    <p:extLst>
      <p:ext uri="{BB962C8B-B14F-4D97-AF65-F5344CB8AC3E}">
        <p14:creationId xmlns:p14="http://schemas.microsoft.com/office/powerpoint/2010/main" val="679493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8A29815-4F79-63D0-4CAE-61DC57CBB4BD}"/>
              </a:ext>
            </a:extLst>
          </p:cNvPr>
          <p:cNvPicPr>
            <a:picLocks noChangeAspect="1"/>
          </p:cNvPicPr>
          <p:nvPr/>
        </p:nvPicPr>
        <p:blipFill>
          <a:blip r:embed="rId3"/>
          <a:stretch>
            <a:fillRect/>
          </a:stretch>
        </p:blipFill>
        <p:spPr>
          <a:xfrm>
            <a:off x="1244350" y="0"/>
            <a:ext cx="6655300" cy="6858000"/>
          </a:xfrm>
          <a:prstGeom prst="rect">
            <a:avLst/>
          </a:prstGeom>
        </p:spPr>
      </p:pic>
    </p:spTree>
    <p:extLst>
      <p:ext uri="{BB962C8B-B14F-4D97-AF65-F5344CB8AC3E}">
        <p14:creationId xmlns:p14="http://schemas.microsoft.com/office/powerpoint/2010/main" val="55736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8A29815-4F79-63D0-4CAE-61DC57CBB4BD}"/>
              </a:ext>
            </a:extLst>
          </p:cNvPr>
          <p:cNvPicPr>
            <a:picLocks noChangeAspect="1"/>
          </p:cNvPicPr>
          <p:nvPr/>
        </p:nvPicPr>
        <p:blipFill>
          <a:blip r:embed="rId3"/>
          <a:stretch>
            <a:fillRect/>
          </a:stretch>
        </p:blipFill>
        <p:spPr>
          <a:xfrm>
            <a:off x="1244350" y="0"/>
            <a:ext cx="6655300" cy="6858000"/>
          </a:xfrm>
          <a:prstGeom prst="rect">
            <a:avLst/>
          </a:prstGeom>
        </p:spPr>
      </p:pic>
      <p:cxnSp>
        <p:nvCxnSpPr>
          <p:cNvPr id="2" name="Straight Arrow Connector 1">
            <a:extLst>
              <a:ext uri="{FF2B5EF4-FFF2-40B4-BE49-F238E27FC236}">
                <a16:creationId xmlns:a16="http://schemas.microsoft.com/office/drawing/2014/main" id="{DE97F454-FD70-B8DF-4BFB-E11CEB7F9B82}"/>
              </a:ext>
            </a:extLst>
          </p:cNvPr>
          <p:cNvCxnSpPr/>
          <p:nvPr/>
        </p:nvCxnSpPr>
        <p:spPr bwMode="auto">
          <a:xfrm flipH="1">
            <a:off x="3429000" y="2514600"/>
            <a:ext cx="5105400" cy="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87044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8A29815-4F79-63D0-4CAE-61DC57CBB4BD}"/>
              </a:ext>
            </a:extLst>
          </p:cNvPr>
          <p:cNvPicPr>
            <a:picLocks noChangeAspect="1"/>
          </p:cNvPicPr>
          <p:nvPr/>
        </p:nvPicPr>
        <p:blipFill>
          <a:blip r:embed="rId3"/>
          <a:stretch>
            <a:fillRect/>
          </a:stretch>
        </p:blipFill>
        <p:spPr>
          <a:xfrm>
            <a:off x="1244350" y="0"/>
            <a:ext cx="6655300" cy="6858000"/>
          </a:xfrm>
          <a:prstGeom prst="rect">
            <a:avLst/>
          </a:prstGeom>
        </p:spPr>
      </p:pic>
      <p:cxnSp>
        <p:nvCxnSpPr>
          <p:cNvPr id="2" name="Straight Arrow Connector 1">
            <a:extLst>
              <a:ext uri="{FF2B5EF4-FFF2-40B4-BE49-F238E27FC236}">
                <a16:creationId xmlns:a16="http://schemas.microsoft.com/office/drawing/2014/main" id="{DE97F454-FD70-B8DF-4BFB-E11CEB7F9B82}"/>
              </a:ext>
            </a:extLst>
          </p:cNvPr>
          <p:cNvCxnSpPr/>
          <p:nvPr/>
        </p:nvCxnSpPr>
        <p:spPr bwMode="auto">
          <a:xfrm flipH="1">
            <a:off x="1905000" y="457200"/>
            <a:ext cx="4724400" cy="20574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18991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412074F0-67AB-2F8C-88CE-0809DC0539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4" t="16867" r="7123" b="14114"/>
          <a:stretch/>
        </p:blipFill>
        <p:spPr bwMode="auto">
          <a:xfrm>
            <a:off x="866748" y="3902767"/>
            <a:ext cx="1953230" cy="1534681"/>
          </a:xfrm>
          <a:prstGeom prst="rect">
            <a:avLst/>
          </a:prstGeom>
          <a:noFill/>
          <a:extLst>
            <a:ext uri="{909E8E84-426E-40DD-AFC4-6F175D3DCCD1}">
              <a14:hiddenFill xmlns:a14="http://schemas.microsoft.com/office/drawing/2010/main">
                <a:solidFill>
                  <a:srgbClr val="FFFFFF"/>
                </a:solidFill>
              </a14:hiddenFill>
            </a:ext>
          </a:extLst>
        </p:spPr>
      </p:pic>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8" name="Picture 10">
            <a:extLst>
              <a:ext uri="{FF2B5EF4-FFF2-40B4-BE49-F238E27FC236}">
                <a16:creationId xmlns:a16="http://schemas.microsoft.com/office/drawing/2014/main" id="{3FA6C47A-EE19-4380-8169-31570CD49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13" y="25742"/>
            <a:ext cx="4842176" cy="271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8">
            <a:extLst>
              <a:ext uri="{FF2B5EF4-FFF2-40B4-BE49-F238E27FC236}">
                <a16:creationId xmlns:a16="http://schemas.microsoft.com/office/drawing/2014/main" id="{FF201405-7282-4049-8B72-661056EE0B35}"/>
              </a:ext>
            </a:extLst>
          </p:cNvPr>
          <p:cNvSpPr txBox="1">
            <a:spLocks noChangeArrowheads="1"/>
          </p:cNvSpPr>
          <p:nvPr/>
        </p:nvSpPr>
        <p:spPr bwMode="auto">
          <a:xfrm>
            <a:off x="-304800" y="304800"/>
            <a:ext cx="559308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Microsoft's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servers</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altLang="en-US" sz="5000" b="1" dirty="0">
                <a:solidFill>
                  <a:srgbClr val="FF0000"/>
                </a:solidFill>
              </a:rPr>
              <a:t>(do authentication)</a:t>
            </a:r>
            <a:endParaRPr kumimoji="0" lang="en-US" altLang="en-US" sz="50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A3514511-D2E2-BFB2-4ED6-923D7E8FEE86}"/>
              </a:ext>
            </a:extLst>
          </p:cNvPr>
          <p:cNvSpPr txBox="1"/>
          <p:nvPr/>
        </p:nvSpPr>
        <p:spPr>
          <a:xfrm>
            <a:off x="1987060" y="5181600"/>
            <a:ext cx="6699740" cy="584775"/>
          </a:xfrm>
          <a:prstGeom prst="rect">
            <a:avLst/>
          </a:prstGeom>
          <a:noFill/>
          <a:ln w="136525">
            <a:no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0070C0"/>
                </a:solidFill>
                <a:effectLst/>
                <a:uLnTx/>
                <a:uFillTx/>
                <a:latin typeface="Arial" panose="020B0604020202020204" pitchFamily="34" charset="0"/>
                <a:ea typeface="+mn-ea"/>
                <a:cs typeface="Arial" panose="020B0604020202020204" pitchFamily="34" charset="0"/>
              </a:rPr>
              <a:t>Bluetooth connection</a:t>
            </a:r>
          </a:p>
        </p:txBody>
      </p:sp>
      <p:pic>
        <p:nvPicPr>
          <p:cNvPr id="4" name="Picture 3">
            <a:extLst>
              <a:ext uri="{FF2B5EF4-FFF2-40B4-BE49-F238E27FC236}">
                <a16:creationId xmlns:a16="http://schemas.microsoft.com/office/drawing/2014/main" id="{3143E3D8-CE52-0B9D-4351-F89657427F6E}"/>
              </a:ext>
            </a:extLst>
          </p:cNvPr>
          <p:cNvPicPr>
            <a:picLocks noChangeAspect="1"/>
          </p:cNvPicPr>
          <p:nvPr/>
        </p:nvPicPr>
        <p:blipFill>
          <a:blip r:embed="rId5"/>
          <a:stretch>
            <a:fillRect/>
          </a:stretch>
        </p:blipFill>
        <p:spPr>
          <a:xfrm>
            <a:off x="8042793" y="4336509"/>
            <a:ext cx="946439" cy="2201880"/>
          </a:xfrm>
          <a:prstGeom prst="rect">
            <a:avLst/>
          </a:prstGeom>
        </p:spPr>
      </p:pic>
      <p:cxnSp>
        <p:nvCxnSpPr>
          <p:cNvPr id="7" name="Straight Arrow Connector 6">
            <a:extLst>
              <a:ext uri="{FF2B5EF4-FFF2-40B4-BE49-F238E27FC236}">
                <a16:creationId xmlns:a16="http://schemas.microsoft.com/office/drawing/2014/main" id="{2892D346-BCCC-4B97-8B8A-D89452F180BF}"/>
              </a:ext>
            </a:extLst>
          </p:cNvPr>
          <p:cNvCxnSpPr>
            <a:cxnSpLocks/>
          </p:cNvCxnSpPr>
          <p:nvPr/>
        </p:nvCxnSpPr>
        <p:spPr bwMode="auto">
          <a:xfrm>
            <a:off x="2556084" y="4953000"/>
            <a:ext cx="5486709" cy="277800"/>
          </a:xfrm>
          <a:prstGeom prst="straightConnector1">
            <a:avLst/>
          </a:prstGeom>
          <a:solidFill>
            <a:srgbClr val="00B8FF"/>
          </a:solidFill>
          <a:ln w="1492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descr="Diagram&#10;&#10;Description automatically generated">
            <a:extLst>
              <a:ext uri="{FF2B5EF4-FFF2-40B4-BE49-F238E27FC236}">
                <a16:creationId xmlns:a16="http://schemas.microsoft.com/office/drawing/2014/main" id="{872009D8-F957-9DDB-DD33-D7A8AB4A08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640" y="397075"/>
            <a:ext cx="4268381" cy="3031925"/>
          </a:xfrm>
          <a:prstGeom prst="rect">
            <a:avLst/>
          </a:prstGeom>
        </p:spPr>
      </p:pic>
      <p:cxnSp>
        <p:nvCxnSpPr>
          <p:cNvPr id="15" name="Straight Arrow Connector 14">
            <a:extLst>
              <a:ext uri="{FF2B5EF4-FFF2-40B4-BE49-F238E27FC236}">
                <a16:creationId xmlns:a16="http://schemas.microsoft.com/office/drawing/2014/main" id="{E8999067-ABF7-E402-605D-60676B25F029}"/>
              </a:ext>
            </a:extLst>
          </p:cNvPr>
          <p:cNvCxnSpPr>
            <a:cxnSpLocks/>
          </p:cNvCxnSpPr>
          <p:nvPr/>
        </p:nvCxnSpPr>
        <p:spPr bwMode="auto">
          <a:xfrm flipH="1" flipV="1">
            <a:off x="7696200" y="2438400"/>
            <a:ext cx="762000" cy="2074934"/>
          </a:xfrm>
          <a:prstGeom prst="straightConnector1">
            <a:avLst/>
          </a:prstGeom>
          <a:solidFill>
            <a:srgbClr val="00B8FF"/>
          </a:solidFill>
          <a:ln w="149225" cap="flat" cmpd="sng" algn="ctr">
            <a:solidFill>
              <a:schemeClr val="accent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A27333D9-20F4-49C6-AE8F-E111DFA7207F}"/>
              </a:ext>
            </a:extLst>
          </p:cNvPr>
          <p:cNvCxnSpPr>
            <a:cxnSpLocks/>
          </p:cNvCxnSpPr>
          <p:nvPr/>
        </p:nvCxnSpPr>
        <p:spPr bwMode="auto">
          <a:xfrm flipH="1" flipV="1">
            <a:off x="3429000" y="1143000"/>
            <a:ext cx="2438400" cy="609600"/>
          </a:xfrm>
          <a:prstGeom prst="straightConnector1">
            <a:avLst/>
          </a:prstGeom>
          <a:solidFill>
            <a:srgbClr val="00B8FF"/>
          </a:solidFill>
          <a:ln w="1492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1" descr="A picture containing arch&#10;&#10;Description automatically generated">
            <a:extLst>
              <a:ext uri="{FF2B5EF4-FFF2-40B4-BE49-F238E27FC236}">
                <a16:creationId xmlns:a16="http://schemas.microsoft.com/office/drawing/2014/main" id="{A0702FFF-ACF3-E3B9-970E-9EE99472AC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9856" y="2939449"/>
            <a:ext cx="1258628" cy="1096820"/>
          </a:xfrm>
          <a:prstGeom prst="rect">
            <a:avLst/>
          </a:prstGeom>
        </p:spPr>
      </p:pic>
      <p:cxnSp>
        <p:nvCxnSpPr>
          <p:cNvPr id="16" name="Straight Arrow Connector 15">
            <a:extLst>
              <a:ext uri="{FF2B5EF4-FFF2-40B4-BE49-F238E27FC236}">
                <a16:creationId xmlns:a16="http://schemas.microsoft.com/office/drawing/2014/main" id="{CBBCDFB0-BF5F-8D3A-2410-0A45F6791BBA}"/>
              </a:ext>
            </a:extLst>
          </p:cNvPr>
          <p:cNvCxnSpPr>
            <a:cxnSpLocks/>
          </p:cNvCxnSpPr>
          <p:nvPr/>
        </p:nvCxnSpPr>
        <p:spPr bwMode="auto">
          <a:xfrm flipH="1">
            <a:off x="1843363" y="2209800"/>
            <a:ext cx="3795437" cy="1887466"/>
          </a:xfrm>
          <a:prstGeom prst="straightConnector1">
            <a:avLst/>
          </a:prstGeom>
          <a:solidFill>
            <a:srgbClr val="00B8FF"/>
          </a:solidFill>
          <a:ln w="149225" cap="flat" cmpd="sng" algn="ctr">
            <a:solidFill>
              <a:schemeClr val="accent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8" name="Picture 37" descr="A picture containing arch&#10;&#10;Description automatically generated">
            <a:extLst>
              <a:ext uri="{FF2B5EF4-FFF2-40B4-BE49-F238E27FC236}">
                <a16:creationId xmlns:a16="http://schemas.microsoft.com/office/drawing/2014/main" id="{A5F86A56-19C6-2BA2-8069-700835C7F9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4269" y="3094180"/>
            <a:ext cx="1258628" cy="1096820"/>
          </a:xfrm>
          <a:prstGeom prst="rect">
            <a:avLst/>
          </a:prstGeom>
        </p:spPr>
      </p:pic>
      <p:pic>
        <p:nvPicPr>
          <p:cNvPr id="5" name="Picture 4">
            <a:extLst>
              <a:ext uri="{FF2B5EF4-FFF2-40B4-BE49-F238E27FC236}">
                <a16:creationId xmlns:a16="http://schemas.microsoft.com/office/drawing/2014/main" id="{F14187DA-50B9-8CFE-1540-CECF53FB7F46}"/>
              </a:ext>
            </a:extLst>
          </p:cNvPr>
          <p:cNvPicPr>
            <a:picLocks noChangeAspect="1"/>
          </p:cNvPicPr>
          <p:nvPr/>
        </p:nvPicPr>
        <p:blipFill>
          <a:blip r:embed="rId8"/>
          <a:stretch>
            <a:fillRect/>
          </a:stretch>
        </p:blipFill>
        <p:spPr>
          <a:xfrm>
            <a:off x="4870502" y="3993496"/>
            <a:ext cx="1261981" cy="1097375"/>
          </a:xfrm>
          <a:prstGeom prst="rect">
            <a:avLst/>
          </a:prstGeom>
        </p:spPr>
      </p:pic>
    </p:spTree>
    <p:extLst>
      <p:ext uri="{BB962C8B-B14F-4D97-AF65-F5344CB8AC3E}">
        <p14:creationId xmlns:p14="http://schemas.microsoft.com/office/powerpoint/2010/main" val="9117965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5F5BF3C-C259-2A69-DE0E-6D06CB9E0099}"/>
              </a:ext>
            </a:extLst>
          </p:cNvPr>
          <p:cNvPicPr>
            <a:picLocks noChangeAspect="1"/>
          </p:cNvPicPr>
          <p:nvPr/>
        </p:nvPicPr>
        <p:blipFill>
          <a:blip r:embed="rId3"/>
          <a:stretch>
            <a:fillRect/>
          </a:stretch>
        </p:blipFill>
        <p:spPr>
          <a:xfrm>
            <a:off x="1244350" y="0"/>
            <a:ext cx="6655300" cy="6858000"/>
          </a:xfrm>
          <a:prstGeom prst="rect">
            <a:avLst/>
          </a:prstGeom>
        </p:spPr>
      </p:pic>
      <p:cxnSp>
        <p:nvCxnSpPr>
          <p:cNvPr id="4" name="Straight Arrow Connector 3">
            <a:extLst>
              <a:ext uri="{FF2B5EF4-FFF2-40B4-BE49-F238E27FC236}">
                <a16:creationId xmlns:a16="http://schemas.microsoft.com/office/drawing/2014/main" id="{CE9AE503-4566-A163-6A41-4B48887E6870}"/>
              </a:ext>
            </a:extLst>
          </p:cNvPr>
          <p:cNvCxnSpPr/>
          <p:nvPr/>
        </p:nvCxnSpPr>
        <p:spPr bwMode="auto">
          <a:xfrm flipH="1">
            <a:off x="5943600" y="4953000"/>
            <a:ext cx="2667000" cy="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94588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5F5BF3C-C259-2A69-DE0E-6D06CB9E0099}"/>
              </a:ext>
            </a:extLst>
          </p:cNvPr>
          <p:cNvPicPr>
            <a:picLocks noChangeAspect="1"/>
          </p:cNvPicPr>
          <p:nvPr/>
        </p:nvPicPr>
        <p:blipFill>
          <a:blip r:embed="rId3"/>
          <a:stretch>
            <a:fillRect/>
          </a:stretch>
        </p:blipFill>
        <p:spPr>
          <a:xfrm>
            <a:off x="1244350" y="0"/>
            <a:ext cx="6655300" cy="6858000"/>
          </a:xfrm>
          <a:prstGeom prst="rect">
            <a:avLst/>
          </a:prstGeom>
        </p:spPr>
      </p:pic>
      <p:sp>
        <p:nvSpPr>
          <p:cNvPr id="2" name="Rectangle 1">
            <a:extLst>
              <a:ext uri="{FF2B5EF4-FFF2-40B4-BE49-F238E27FC236}">
                <a16:creationId xmlns:a16="http://schemas.microsoft.com/office/drawing/2014/main" id="{20CDBAE5-41C0-97CA-461D-F3ECFFD766F0}"/>
              </a:ext>
            </a:extLst>
          </p:cNvPr>
          <p:cNvSpPr/>
          <p:nvPr/>
        </p:nvSpPr>
        <p:spPr bwMode="auto">
          <a:xfrm>
            <a:off x="3429000" y="4724400"/>
            <a:ext cx="2819400" cy="457200"/>
          </a:xfrm>
          <a:prstGeom prst="rect">
            <a:avLst/>
          </a:prstGeom>
          <a:noFill/>
          <a:ln w="136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1723996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5F5BF3C-C259-2A69-DE0E-6D06CB9E0099}"/>
              </a:ext>
            </a:extLst>
          </p:cNvPr>
          <p:cNvPicPr>
            <a:picLocks noChangeAspect="1"/>
          </p:cNvPicPr>
          <p:nvPr/>
        </p:nvPicPr>
        <p:blipFill>
          <a:blip r:embed="rId3"/>
          <a:srcRect l="14662" t="65314" r="31502" b="20018"/>
          <a:stretch>
            <a:fillRect/>
          </a:stretch>
        </p:blipFill>
        <p:spPr>
          <a:xfrm>
            <a:off x="228600" y="2590800"/>
            <a:ext cx="8077200" cy="2267284"/>
          </a:xfrm>
          <a:prstGeom prst="rect">
            <a:avLst/>
          </a:prstGeom>
        </p:spPr>
      </p:pic>
      <p:sp>
        <p:nvSpPr>
          <p:cNvPr id="2" name="Rectangle 1">
            <a:extLst>
              <a:ext uri="{FF2B5EF4-FFF2-40B4-BE49-F238E27FC236}">
                <a16:creationId xmlns:a16="http://schemas.microsoft.com/office/drawing/2014/main" id="{20CDBAE5-41C0-97CA-461D-F3ECFFD766F0}"/>
              </a:ext>
            </a:extLst>
          </p:cNvPr>
          <p:cNvSpPr/>
          <p:nvPr/>
        </p:nvSpPr>
        <p:spPr bwMode="auto">
          <a:xfrm>
            <a:off x="3124200" y="3297420"/>
            <a:ext cx="5257800" cy="741180"/>
          </a:xfrm>
          <a:prstGeom prst="rect">
            <a:avLst/>
          </a:prstGeom>
          <a:noFill/>
          <a:ln w="136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en-US" sz="4000" b="0" i="0" u="none" strike="noStrike" cap="none" normalizeH="0" baseline="-25000">
              <a:ln>
                <a:noFill/>
              </a:ln>
              <a:solidFill>
                <a:schemeClr val="bg1"/>
              </a:solidFill>
              <a:effectLst/>
              <a:latin typeface="Arial" charset="0"/>
              <a:cs typeface="Arial" charset="0"/>
            </a:endParaRPr>
          </a:p>
        </p:txBody>
      </p:sp>
    </p:spTree>
    <p:extLst>
      <p:ext uri="{BB962C8B-B14F-4D97-AF65-F5344CB8AC3E}">
        <p14:creationId xmlns:p14="http://schemas.microsoft.com/office/powerpoint/2010/main" val="33445746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3377C46-7432-E35B-D0ED-93EB6164B589}"/>
              </a:ext>
            </a:extLst>
          </p:cNvPr>
          <p:cNvPicPr>
            <a:picLocks noChangeAspect="1"/>
          </p:cNvPicPr>
          <p:nvPr/>
        </p:nvPicPr>
        <p:blipFill>
          <a:blip r:embed="rId3"/>
          <a:stretch>
            <a:fillRect/>
          </a:stretch>
        </p:blipFill>
        <p:spPr>
          <a:xfrm>
            <a:off x="1524000" y="152400"/>
            <a:ext cx="5638800" cy="6169366"/>
          </a:xfrm>
          <a:prstGeom prst="rect">
            <a:avLst/>
          </a:prstGeom>
        </p:spPr>
      </p:pic>
    </p:spTree>
    <p:extLst>
      <p:ext uri="{BB962C8B-B14F-4D97-AF65-F5344CB8AC3E}">
        <p14:creationId xmlns:p14="http://schemas.microsoft.com/office/powerpoint/2010/main" val="3285194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STEPS FOR CONFIGURING "PHONE LINK" IN "WINDOWS 11" (continued)</a:t>
            </a:r>
            <a:endParaRPr lang="en-US" altLang="en-US" sz="36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209800"/>
            <a:ext cx="8991600" cy="4572000"/>
          </a:xfrm>
        </p:spPr>
        <p:txBody>
          <a:bodyPr/>
          <a:lstStyle/>
          <a:p>
            <a:pPr marL="685800" indent="-685800">
              <a:buFont typeface="Arial" panose="020B0604020202020204" pitchFamily="34" charset="0"/>
              <a:buChar char="•"/>
            </a:pPr>
            <a:r>
              <a:rPr lang="en-US" altLang="en-US" sz="4000" dirty="0"/>
              <a:t>Step 6:                                               Use the camera of the cell phone to scan the QR code that is being displayed inside the "Phone Link" app inside "Windows 11":</a:t>
            </a:r>
          </a:p>
          <a:p>
            <a:pPr marL="0" indent="0"/>
            <a:endParaRPr lang="en-US" altLang="en-US" sz="4000" dirty="0"/>
          </a:p>
          <a:p>
            <a:pPr marL="685800" indent="-685800">
              <a:buFont typeface="Arial" panose="020B0604020202020204" pitchFamily="34" charset="0"/>
              <a:buChar char="•"/>
            </a:pPr>
            <a:endParaRPr lang="en-US" altLang="en-US" sz="4000" dirty="0"/>
          </a:p>
          <a:p>
            <a:pPr marL="685800" indent="-685800">
              <a:buFont typeface="Arial" panose="020B0604020202020204" pitchFamily="34" charset="0"/>
              <a:buChar char="•"/>
            </a:pPr>
            <a:endParaRPr lang="en-US" altLang="en-US" sz="4000" dirty="0"/>
          </a:p>
          <a:p>
            <a:pPr marL="0" indent="0"/>
            <a:r>
              <a:rPr lang="en-US" altLang="en-US" sz="4000" dirty="0"/>
              <a:t>                </a:t>
            </a:r>
          </a:p>
        </p:txBody>
      </p:sp>
    </p:spTree>
    <p:extLst>
      <p:ext uri="{BB962C8B-B14F-4D97-AF65-F5344CB8AC3E}">
        <p14:creationId xmlns:p14="http://schemas.microsoft.com/office/powerpoint/2010/main" val="2012876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0DED508-EB45-953F-D3AB-36C14DC66615}"/>
              </a:ext>
            </a:extLst>
          </p:cNvPr>
          <p:cNvPicPr>
            <a:picLocks noChangeAspect="1"/>
          </p:cNvPicPr>
          <p:nvPr/>
        </p:nvPicPr>
        <p:blipFill>
          <a:blip r:embed="rId3"/>
          <a:stretch>
            <a:fillRect/>
          </a:stretch>
        </p:blipFill>
        <p:spPr>
          <a:xfrm>
            <a:off x="1505778" y="152400"/>
            <a:ext cx="5961822" cy="6071818"/>
          </a:xfrm>
          <a:prstGeom prst="rect">
            <a:avLst/>
          </a:prstGeom>
        </p:spPr>
      </p:pic>
    </p:spTree>
    <p:extLst>
      <p:ext uri="{BB962C8B-B14F-4D97-AF65-F5344CB8AC3E}">
        <p14:creationId xmlns:p14="http://schemas.microsoft.com/office/powerpoint/2010/main" val="273534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FD8E9588-8C69-9118-1943-5E440FFBAFED}"/>
              </a:ext>
            </a:extLst>
          </p:cNvPr>
          <p:cNvPicPr>
            <a:picLocks noChangeAspect="1"/>
          </p:cNvPicPr>
          <p:nvPr/>
        </p:nvPicPr>
        <p:blipFill>
          <a:blip r:embed="rId3"/>
          <a:stretch>
            <a:fillRect/>
          </a:stretch>
        </p:blipFill>
        <p:spPr>
          <a:xfrm>
            <a:off x="1676400" y="76200"/>
            <a:ext cx="5638800" cy="6203881"/>
          </a:xfrm>
          <a:prstGeom prst="rect">
            <a:avLst/>
          </a:prstGeom>
        </p:spPr>
      </p:pic>
    </p:spTree>
    <p:extLst>
      <p:ext uri="{BB962C8B-B14F-4D97-AF65-F5344CB8AC3E}">
        <p14:creationId xmlns:p14="http://schemas.microsoft.com/office/powerpoint/2010/main" val="14839342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STEPS FOR CONFIGURING "PHONE LINK" IN "WINDOWS 11" (continued)</a:t>
            </a:r>
            <a:endParaRPr lang="en-US" altLang="en-US" sz="36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057400"/>
            <a:ext cx="8991600" cy="4572000"/>
          </a:xfrm>
        </p:spPr>
        <p:txBody>
          <a:bodyPr/>
          <a:lstStyle/>
          <a:p>
            <a:pPr marL="685800" indent="-685800">
              <a:buFont typeface="Arial" panose="020B0604020202020204" pitchFamily="34" charset="0"/>
              <a:buChar char="•"/>
            </a:pPr>
            <a:r>
              <a:rPr lang="en-US" altLang="en-US" sz="3600" dirty="0"/>
              <a:t>Step 7: Follow the instructions in the cell phone AND in the "Phone Link" app in "Windows 11" to establish a connection between "Link to Windows" in the cell phone and "Phone Link in the Windows 11 computer</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1788180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C7DD-39E0-90C0-69D5-01AEEC7EF66A}"/>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AA237921-AD84-4967-1F1F-492020CA181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E3E7CFC4-7A1A-CE4F-88DB-E919280D0515}"/>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STEPS FOR CONFIGURING "PHONE LINK" IN "WINDOWS 11" (continued)</a:t>
            </a:r>
            <a:endParaRPr lang="en-US" altLang="en-US" sz="3600" dirty="0">
              <a:latin typeface="+mn-lt"/>
            </a:endParaRPr>
          </a:p>
        </p:txBody>
      </p:sp>
      <p:sp>
        <p:nvSpPr>
          <p:cNvPr id="74756" name="Rectangle 2">
            <a:extLst>
              <a:ext uri="{FF2B5EF4-FFF2-40B4-BE49-F238E27FC236}">
                <a16:creationId xmlns:a16="http://schemas.microsoft.com/office/drawing/2014/main" id="{E9C5E85D-ECC0-B4C9-4AD8-41EF4CD3BEE0}"/>
              </a:ext>
            </a:extLst>
          </p:cNvPr>
          <p:cNvSpPr>
            <a:spLocks noGrp="1" noChangeArrowheads="1"/>
          </p:cNvSpPr>
          <p:nvPr>
            <p:ph type="body" idx="1"/>
          </p:nvPr>
        </p:nvSpPr>
        <p:spPr>
          <a:xfrm>
            <a:off x="76200" y="1752600"/>
            <a:ext cx="8991600" cy="4572000"/>
          </a:xfrm>
        </p:spPr>
        <p:txBody>
          <a:bodyPr/>
          <a:lstStyle/>
          <a:p>
            <a:pPr marL="685800" indent="-685800">
              <a:buFont typeface="Arial" panose="020B0604020202020204" pitchFamily="34" charset="0"/>
              <a:buChar char="•"/>
            </a:pPr>
            <a:r>
              <a:rPr lang="en-US" altLang="en-US" sz="4000" dirty="0"/>
              <a:t>Step 8: When a connection is established between "Link to Windows" in the cell phone and "Phone Link" in the Windows 11 computer, a "Phone Link" window with the activated "Messages", "Calls", "Apps", and "Photos" tabs will be displayed.</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1719332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A22B4F8-C845-ED86-EAD0-1F9CB36F7F58}"/>
              </a:ext>
            </a:extLst>
          </p:cNvPr>
          <p:cNvPicPr>
            <a:picLocks noChangeAspect="1"/>
          </p:cNvPicPr>
          <p:nvPr/>
        </p:nvPicPr>
        <p:blipFill>
          <a:blip r:embed="rId3"/>
          <a:stretch>
            <a:fillRect/>
          </a:stretch>
        </p:blipFill>
        <p:spPr>
          <a:xfrm>
            <a:off x="263866" y="1472241"/>
            <a:ext cx="8616268" cy="3913517"/>
          </a:xfrm>
          <a:prstGeom prst="rect">
            <a:avLst/>
          </a:prstGeom>
        </p:spPr>
      </p:pic>
    </p:spTree>
    <p:extLst>
      <p:ext uri="{BB962C8B-B14F-4D97-AF65-F5344CB8AC3E}">
        <p14:creationId xmlns:p14="http://schemas.microsoft.com/office/powerpoint/2010/main" val="2349675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 name="TextBox 1">
            <a:extLst>
              <a:ext uri="{FF2B5EF4-FFF2-40B4-BE49-F238E27FC236}">
                <a16:creationId xmlns:a16="http://schemas.microsoft.com/office/drawing/2014/main" id="{4BB56CCE-1E38-4788-BAD5-538AC307C871}"/>
              </a:ext>
            </a:extLst>
          </p:cNvPr>
          <p:cNvSpPr txBox="1"/>
          <p:nvPr/>
        </p:nvSpPr>
        <p:spPr>
          <a:xfrm>
            <a:off x="152400" y="1676400"/>
            <a:ext cx="3048000" cy="4524315"/>
          </a:xfrm>
          <a:prstGeom prst="rect">
            <a:avLst/>
          </a:prstGeom>
          <a:noFill/>
          <a:ln w="136525">
            <a:solidFill>
              <a:srgbClr val="00B05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Windows 11 computer with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"Phone Link"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app</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5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79A7083-7763-4367-89D5-41AE4292536B}"/>
              </a:ext>
            </a:extLst>
          </p:cNvPr>
          <p:cNvSpPr txBox="1"/>
          <p:nvPr/>
        </p:nvSpPr>
        <p:spPr>
          <a:xfrm>
            <a:off x="6629400" y="3089970"/>
            <a:ext cx="2362199" cy="3539430"/>
          </a:xfrm>
          <a:prstGeom prst="rect">
            <a:avLst/>
          </a:prstGeom>
          <a:noFill/>
          <a:ln w="136525">
            <a:solidFill>
              <a:srgbClr val="00B050"/>
            </a:solid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Android cell phone with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"Link to Windows"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app</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2892D346-BCCC-4B97-8B8A-D89452F180BF}"/>
              </a:ext>
            </a:extLst>
          </p:cNvPr>
          <p:cNvCxnSpPr>
            <a:cxnSpLocks/>
          </p:cNvCxnSpPr>
          <p:nvPr/>
        </p:nvCxnSpPr>
        <p:spPr bwMode="auto">
          <a:xfrm>
            <a:off x="2743200" y="4419600"/>
            <a:ext cx="4533900" cy="0"/>
          </a:xfrm>
          <a:prstGeom prst="straightConnector1">
            <a:avLst/>
          </a:prstGeom>
          <a:solidFill>
            <a:srgbClr val="00B8FF"/>
          </a:solidFill>
          <a:ln w="1492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10">
            <a:extLst>
              <a:ext uri="{FF2B5EF4-FFF2-40B4-BE49-F238E27FC236}">
                <a16:creationId xmlns:a16="http://schemas.microsoft.com/office/drawing/2014/main" id="{3FA6C47A-EE19-4380-8169-31570CD49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743"/>
            <a:ext cx="3200400" cy="136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8">
            <a:extLst>
              <a:ext uri="{FF2B5EF4-FFF2-40B4-BE49-F238E27FC236}">
                <a16:creationId xmlns:a16="http://schemas.microsoft.com/office/drawing/2014/main" id="{FF201405-7282-4049-8B72-661056EE0B35}"/>
              </a:ext>
            </a:extLst>
          </p:cNvPr>
          <p:cNvSpPr txBox="1">
            <a:spLocks noChangeArrowheads="1"/>
          </p:cNvSpPr>
          <p:nvPr/>
        </p:nvSpPr>
        <p:spPr bwMode="auto">
          <a:xfrm>
            <a:off x="-762000" y="-76200"/>
            <a:ext cx="5105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Microsoft's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servers</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altLang="en-US" sz="4400" b="1" dirty="0">
                <a:solidFill>
                  <a:srgbClr val="FF0000"/>
                </a:solidFill>
              </a:rPr>
              <a:t>do authentication</a:t>
            </a:r>
            <a:endParaRPr kumimoji="0" lang="en-US" altLang="en-US" sz="44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A85EA894-DCCE-4258-A1A9-C4E6BEB7D058}"/>
              </a:ext>
            </a:extLst>
          </p:cNvPr>
          <p:cNvSpPr txBox="1"/>
          <p:nvPr/>
        </p:nvSpPr>
        <p:spPr>
          <a:xfrm>
            <a:off x="3810000" y="93077"/>
            <a:ext cx="5103813" cy="2554545"/>
          </a:xfrm>
          <a:prstGeom prst="rect">
            <a:avLst/>
          </a:prstGeom>
          <a:noFill/>
          <a:ln w="136525">
            <a:solidFill>
              <a:srgbClr val="00B050"/>
            </a:solidFill>
          </a:ln>
        </p:spPr>
        <p:txBody>
          <a:bodyPr wrap="square" rtlCol="0">
            <a:spAutoFit/>
          </a:bodyPr>
          <a:lstStyle/>
          <a:p>
            <a:pPr algn="ctr">
              <a:defRPr/>
            </a:pP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local router </a:t>
            </a:r>
          </a:p>
          <a:p>
            <a:pPr algn="ctr">
              <a:defRPr/>
            </a:pPr>
            <a:r>
              <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rPr>
              <a:t>(for the cell phone's screen, texting, and apps)</a:t>
            </a:r>
          </a:p>
          <a:p>
            <a:pPr algn="ctr">
              <a:defRPr/>
            </a:pPr>
            <a:endParaRPr kumimoji="0" lang="en-US" sz="4800" b="1" i="0" u="none" strike="noStrike" kern="1200" cap="none" spc="0" normalizeH="0" baseline="-2500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A3514511-D2E2-BFB2-4ED6-923D7E8FEE86}"/>
              </a:ext>
            </a:extLst>
          </p:cNvPr>
          <p:cNvSpPr txBox="1"/>
          <p:nvPr/>
        </p:nvSpPr>
        <p:spPr>
          <a:xfrm>
            <a:off x="3124198" y="4561582"/>
            <a:ext cx="3429002" cy="1077218"/>
          </a:xfrm>
          <a:prstGeom prst="rect">
            <a:avLst/>
          </a:prstGeom>
          <a:noFill/>
          <a:ln w="136525">
            <a:noFill/>
          </a:ln>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25000" noProof="0" dirty="0">
                <a:ln>
                  <a:noFill/>
                </a:ln>
                <a:solidFill>
                  <a:srgbClr val="0070C0"/>
                </a:solidFill>
                <a:effectLst/>
                <a:uLnTx/>
                <a:uFillTx/>
                <a:latin typeface="Arial" panose="020B0604020202020204" pitchFamily="34" charset="0"/>
                <a:ea typeface="+mn-ea"/>
                <a:cs typeface="Arial" panose="020B0604020202020204" pitchFamily="34" charset="0"/>
              </a:rPr>
              <a:t>Bluetooth connection</a:t>
            </a:r>
          </a:p>
        </p:txBody>
      </p:sp>
      <p:cxnSp>
        <p:nvCxnSpPr>
          <p:cNvPr id="15" name="Straight Arrow Connector 14">
            <a:extLst>
              <a:ext uri="{FF2B5EF4-FFF2-40B4-BE49-F238E27FC236}">
                <a16:creationId xmlns:a16="http://schemas.microsoft.com/office/drawing/2014/main" id="{E8999067-ABF7-E402-605D-60676B25F029}"/>
              </a:ext>
            </a:extLst>
          </p:cNvPr>
          <p:cNvCxnSpPr>
            <a:cxnSpLocks/>
          </p:cNvCxnSpPr>
          <p:nvPr/>
        </p:nvCxnSpPr>
        <p:spPr bwMode="auto">
          <a:xfrm flipH="1" flipV="1">
            <a:off x="7010400" y="1965097"/>
            <a:ext cx="533400" cy="1311503"/>
          </a:xfrm>
          <a:prstGeom prst="straightConnector1">
            <a:avLst/>
          </a:prstGeom>
          <a:solidFill>
            <a:srgbClr val="00B8FF"/>
          </a:solidFill>
          <a:ln w="1492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CBBCDFB0-BF5F-8D3A-2410-0A45F6791BBA}"/>
              </a:ext>
            </a:extLst>
          </p:cNvPr>
          <p:cNvCxnSpPr>
            <a:cxnSpLocks/>
          </p:cNvCxnSpPr>
          <p:nvPr/>
        </p:nvCxnSpPr>
        <p:spPr bwMode="auto">
          <a:xfrm flipH="1">
            <a:off x="1752600" y="1472293"/>
            <a:ext cx="2438400" cy="755409"/>
          </a:xfrm>
          <a:prstGeom prst="straightConnector1">
            <a:avLst/>
          </a:prstGeom>
          <a:solidFill>
            <a:srgbClr val="00B8FF"/>
          </a:solidFill>
          <a:ln w="149225" cap="flat" cmpd="sng" algn="ctr">
            <a:solidFill>
              <a:schemeClr val="accent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A27333D9-20F4-49C6-AE8F-E111DFA7207F}"/>
              </a:ext>
            </a:extLst>
          </p:cNvPr>
          <p:cNvCxnSpPr>
            <a:cxnSpLocks/>
          </p:cNvCxnSpPr>
          <p:nvPr/>
        </p:nvCxnSpPr>
        <p:spPr bwMode="auto">
          <a:xfrm flipH="1">
            <a:off x="2971800" y="762000"/>
            <a:ext cx="1600200" cy="0"/>
          </a:xfrm>
          <a:prstGeom prst="straightConnector1">
            <a:avLst/>
          </a:prstGeom>
          <a:solidFill>
            <a:srgbClr val="00B8FF"/>
          </a:solidFill>
          <a:ln w="149225" cap="flat" cmpd="sng" algn="ctr">
            <a:solidFill>
              <a:srgbClr val="FF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Picture 3">
            <a:extLst>
              <a:ext uri="{FF2B5EF4-FFF2-40B4-BE49-F238E27FC236}">
                <a16:creationId xmlns:a16="http://schemas.microsoft.com/office/drawing/2014/main" id="{5431884A-0E6A-B7B3-67C4-6679B98BDFA0}"/>
              </a:ext>
            </a:extLst>
          </p:cNvPr>
          <p:cNvPicPr>
            <a:picLocks noChangeAspect="1"/>
          </p:cNvPicPr>
          <p:nvPr/>
        </p:nvPicPr>
        <p:blipFill>
          <a:blip r:embed="rId4"/>
          <a:stretch>
            <a:fillRect/>
          </a:stretch>
        </p:blipFill>
        <p:spPr>
          <a:xfrm>
            <a:off x="4245809" y="3213525"/>
            <a:ext cx="1261981" cy="1097375"/>
          </a:xfrm>
          <a:prstGeom prst="rect">
            <a:avLst/>
          </a:prstGeom>
        </p:spPr>
      </p:pic>
      <p:pic>
        <p:nvPicPr>
          <p:cNvPr id="18" name="Picture 17">
            <a:extLst>
              <a:ext uri="{FF2B5EF4-FFF2-40B4-BE49-F238E27FC236}">
                <a16:creationId xmlns:a16="http://schemas.microsoft.com/office/drawing/2014/main" id="{D8588028-70E6-37A7-8DDA-6CD10CF0C4EA}"/>
              </a:ext>
            </a:extLst>
          </p:cNvPr>
          <p:cNvPicPr>
            <a:picLocks noChangeAspect="1"/>
          </p:cNvPicPr>
          <p:nvPr/>
        </p:nvPicPr>
        <p:blipFill>
          <a:blip r:embed="rId4"/>
          <a:stretch>
            <a:fillRect/>
          </a:stretch>
        </p:blipFill>
        <p:spPr>
          <a:xfrm>
            <a:off x="2624219" y="1905000"/>
            <a:ext cx="1261981" cy="1097375"/>
          </a:xfrm>
          <a:prstGeom prst="rect">
            <a:avLst/>
          </a:prstGeom>
        </p:spPr>
      </p:pic>
      <p:pic>
        <p:nvPicPr>
          <p:cNvPr id="20" name="Picture 19">
            <a:extLst>
              <a:ext uri="{FF2B5EF4-FFF2-40B4-BE49-F238E27FC236}">
                <a16:creationId xmlns:a16="http://schemas.microsoft.com/office/drawing/2014/main" id="{8326F08F-66C5-28A3-E7FE-CF1A3D7543CD}"/>
              </a:ext>
            </a:extLst>
          </p:cNvPr>
          <p:cNvPicPr>
            <a:picLocks noChangeAspect="1"/>
          </p:cNvPicPr>
          <p:nvPr/>
        </p:nvPicPr>
        <p:blipFill>
          <a:blip r:embed="rId4"/>
          <a:stretch>
            <a:fillRect/>
          </a:stretch>
        </p:blipFill>
        <p:spPr>
          <a:xfrm>
            <a:off x="5715000" y="2179225"/>
            <a:ext cx="1261981" cy="1097375"/>
          </a:xfrm>
          <a:prstGeom prst="rect">
            <a:avLst/>
          </a:prstGeom>
        </p:spPr>
      </p:pic>
    </p:spTree>
    <p:extLst>
      <p:ext uri="{BB962C8B-B14F-4D97-AF65-F5344CB8AC3E}">
        <p14:creationId xmlns:p14="http://schemas.microsoft.com/office/powerpoint/2010/main" val="22507257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3E30EC4-92B6-652F-BE38-5E524D3A1D20}"/>
              </a:ext>
            </a:extLst>
          </p:cNvPr>
          <p:cNvPicPr>
            <a:picLocks noChangeAspect="1"/>
          </p:cNvPicPr>
          <p:nvPr/>
        </p:nvPicPr>
        <p:blipFill>
          <a:blip r:embed="rId3"/>
          <a:stretch>
            <a:fillRect/>
          </a:stretch>
        </p:blipFill>
        <p:spPr>
          <a:xfrm>
            <a:off x="1144186" y="381000"/>
            <a:ext cx="6552013" cy="5826028"/>
          </a:xfrm>
          <a:prstGeom prst="rect">
            <a:avLst/>
          </a:prstGeom>
        </p:spPr>
      </p:pic>
    </p:spTree>
    <p:extLst>
      <p:ext uri="{BB962C8B-B14F-4D97-AF65-F5344CB8AC3E}">
        <p14:creationId xmlns:p14="http://schemas.microsoft.com/office/powerpoint/2010/main" val="212374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C7DD-39E0-90C0-69D5-01AEEC7EF66A}"/>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AA237921-AD84-4967-1F1F-492020CA181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E3E7CFC4-7A1A-CE4F-88DB-E919280D0515}"/>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STEPS FOR CONFIGURING "PHONE LINK" IN "WINDOWS 11" (continued)</a:t>
            </a:r>
            <a:endParaRPr lang="en-US" altLang="en-US" sz="3600" dirty="0">
              <a:latin typeface="+mn-lt"/>
            </a:endParaRPr>
          </a:p>
        </p:txBody>
      </p:sp>
      <p:sp>
        <p:nvSpPr>
          <p:cNvPr id="74756" name="Rectangle 2">
            <a:extLst>
              <a:ext uri="{FF2B5EF4-FFF2-40B4-BE49-F238E27FC236}">
                <a16:creationId xmlns:a16="http://schemas.microsoft.com/office/drawing/2014/main" id="{E9C5E85D-ECC0-B4C9-4AD8-41EF4CD3BEE0}"/>
              </a:ext>
            </a:extLst>
          </p:cNvPr>
          <p:cNvSpPr>
            <a:spLocks noGrp="1" noChangeArrowheads="1"/>
          </p:cNvSpPr>
          <p:nvPr>
            <p:ph type="body" idx="1"/>
          </p:nvPr>
        </p:nvSpPr>
        <p:spPr>
          <a:xfrm>
            <a:off x="76200" y="2057400"/>
            <a:ext cx="8991600" cy="4572000"/>
          </a:xfrm>
        </p:spPr>
        <p:txBody>
          <a:bodyPr/>
          <a:lstStyle/>
          <a:p>
            <a:pPr marL="685800" indent="-685800">
              <a:buFont typeface="Arial" panose="020B0604020202020204" pitchFamily="34" charset="0"/>
              <a:buChar char="•"/>
            </a:pPr>
            <a:r>
              <a:rPr lang="en-US" altLang="en-US" sz="4000" dirty="0"/>
              <a:t>Step 9: Click on the "Get started" button in order to start using the activated "Phone Link" window to control the cell phone:</a:t>
            </a:r>
          </a:p>
          <a:p>
            <a:pPr marL="685800" indent="-685800">
              <a:buFont typeface="Arial" panose="020B0604020202020204" pitchFamily="34" charset="0"/>
              <a:buChar char="•"/>
            </a:pPr>
            <a:endParaRPr lang="en-US" altLang="en-US" sz="4000" dirty="0"/>
          </a:p>
          <a:p>
            <a:pPr marL="685800" indent="-685800">
              <a:buFont typeface="Arial" panose="020B0604020202020204" pitchFamily="34" charset="0"/>
              <a:buChar char="•"/>
            </a:pPr>
            <a:endParaRPr lang="en-US" altLang="en-US" sz="4000" dirty="0"/>
          </a:p>
          <a:p>
            <a:pPr marL="0" indent="0"/>
            <a:r>
              <a:rPr lang="en-US" altLang="en-US" sz="4000" dirty="0"/>
              <a:t>                </a:t>
            </a:r>
          </a:p>
        </p:txBody>
      </p:sp>
    </p:spTree>
    <p:extLst>
      <p:ext uri="{BB962C8B-B14F-4D97-AF65-F5344CB8AC3E}">
        <p14:creationId xmlns:p14="http://schemas.microsoft.com/office/powerpoint/2010/main" val="621801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C7DD-39E0-90C0-69D5-01AEEC7EF66A}"/>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AA237921-AD84-4967-1F1F-492020CA181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E3E7CFC4-7A1A-CE4F-88DB-E919280D0515}"/>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STEPS FOR CONFIGURING "PHONE LINK" IN "WINDOWS 11" (continued)</a:t>
            </a:r>
            <a:endParaRPr lang="en-US" altLang="en-US" sz="3600" dirty="0">
              <a:latin typeface="+mn-lt"/>
            </a:endParaRPr>
          </a:p>
        </p:txBody>
      </p:sp>
      <p:sp>
        <p:nvSpPr>
          <p:cNvPr id="74756" name="Rectangle 2">
            <a:extLst>
              <a:ext uri="{FF2B5EF4-FFF2-40B4-BE49-F238E27FC236}">
                <a16:creationId xmlns:a16="http://schemas.microsoft.com/office/drawing/2014/main" id="{E9C5E85D-ECC0-B4C9-4AD8-41EF4CD3BEE0}"/>
              </a:ext>
            </a:extLst>
          </p:cNvPr>
          <p:cNvSpPr>
            <a:spLocks noGrp="1" noChangeArrowheads="1"/>
          </p:cNvSpPr>
          <p:nvPr>
            <p:ph type="body" idx="1"/>
          </p:nvPr>
        </p:nvSpPr>
        <p:spPr>
          <a:xfrm>
            <a:off x="76200" y="2057400"/>
            <a:ext cx="8991600" cy="4572000"/>
          </a:xfrm>
        </p:spPr>
        <p:txBody>
          <a:bodyPr/>
          <a:lstStyle/>
          <a:p>
            <a:pPr marL="685800" indent="-685800">
              <a:buFont typeface="Arial" panose="020B0604020202020204" pitchFamily="34" charset="0"/>
              <a:buChar char="•"/>
            </a:pPr>
            <a:r>
              <a:rPr lang="en-US" altLang="en-US" sz="4000" dirty="0"/>
              <a:t>Step 9: continued:                                        For most functions of the cell phone, you will have a choice between using the displayed image of the cell phone, the tabbed screens of the "Phone Link" app, or the actual cell phone:</a:t>
            </a:r>
          </a:p>
          <a:p>
            <a:pPr marL="685800" indent="-685800">
              <a:buFont typeface="Arial" panose="020B0604020202020204" pitchFamily="34" charset="0"/>
              <a:buChar char="•"/>
            </a:pPr>
            <a:endParaRPr lang="en-US" altLang="en-US" sz="4000" dirty="0"/>
          </a:p>
          <a:p>
            <a:pPr marL="685800" indent="-685800">
              <a:buFont typeface="Arial" panose="020B0604020202020204" pitchFamily="34" charset="0"/>
              <a:buChar char="•"/>
            </a:pPr>
            <a:endParaRPr lang="en-US" altLang="en-US" sz="4000" dirty="0"/>
          </a:p>
          <a:p>
            <a:pPr marL="0" indent="0"/>
            <a:r>
              <a:rPr lang="en-US" altLang="en-US" sz="4000" dirty="0"/>
              <a:t>                </a:t>
            </a:r>
          </a:p>
        </p:txBody>
      </p:sp>
    </p:spTree>
    <p:extLst>
      <p:ext uri="{BB962C8B-B14F-4D97-AF65-F5344CB8AC3E}">
        <p14:creationId xmlns:p14="http://schemas.microsoft.com/office/powerpoint/2010/main" val="13646461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0FEE917-C5E5-DEDB-6974-7C915C4F1181}"/>
              </a:ext>
            </a:extLst>
          </p:cNvPr>
          <p:cNvPicPr>
            <a:picLocks noChangeAspect="1"/>
          </p:cNvPicPr>
          <p:nvPr/>
        </p:nvPicPr>
        <p:blipFill>
          <a:blip r:embed="rId3"/>
          <a:stretch>
            <a:fillRect/>
          </a:stretch>
        </p:blipFill>
        <p:spPr>
          <a:xfrm>
            <a:off x="685800" y="76200"/>
            <a:ext cx="7542466" cy="6245225"/>
          </a:xfrm>
          <a:prstGeom prst="rect">
            <a:avLst/>
          </a:prstGeom>
        </p:spPr>
      </p:pic>
    </p:spTree>
    <p:extLst>
      <p:ext uri="{BB962C8B-B14F-4D97-AF65-F5344CB8AC3E}">
        <p14:creationId xmlns:p14="http://schemas.microsoft.com/office/powerpoint/2010/main" val="3890339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3B7C-858D-7C5E-F451-1D62B02B193C}"/>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11A1913-3F1A-BD52-879A-5EB6D9F10C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5DF8F161-C5A2-1E80-48C4-48BBAC07CBAF}"/>
              </a:ext>
            </a:extLst>
          </p:cNvPr>
          <p:cNvSpPr>
            <a:spLocks noGrp="1" noChangeArrowheads="1"/>
          </p:cNvSpPr>
          <p:nvPr>
            <p:ph type="title"/>
          </p:nvPr>
        </p:nvSpPr>
        <p:spPr>
          <a:xfrm>
            <a:off x="0" y="304800"/>
            <a:ext cx="91440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IF THE "CALLS" TAB OF "PHONE LINK" IS NOT WORKING..</a:t>
            </a:r>
          </a:p>
        </p:txBody>
      </p:sp>
      <p:sp>
        <p:nvSpPr>
          <p:cNvPr id="68612" name="Rectangle 2">
            <a:extLst>
              <a:ext uri="{FF2B5EF4-FFF2-40B4-BE49-F238E27FC236}">
                <a16:creationId xmlns:a16="http://schemas.microsoft.com/office/drawing/2014/main" id="{5A79BB80-6B8A-DE7B-1CA1-BD9AACDF9451}"/>
              </a:ext>
            </a:extLst>
          </p:cNvPr>
          <p:cNvSpPr>
            <a:spLocks noGrp="1" noChangeArrowheads="1"/>
          </p:cNvSpPr>
          <p:nvPr>
            <p:ph type="body" idx="1"/>
          </p:nvPr>
        </p:nvSpPr>
        <p:spPr>
          <a:xfrm>
            <a:off x="0" y="1524000"/>
            <a:ext cx="8839200" cy="4953000"/>
          </a:xfrm>
        </p:spPr>
        <p:txBody>
          <a:bodyPr/>
          <a:lstStyle/>
          <a:p>
            <a:pPr marL="685800" indent="-685800">
              <a:buFont typeface="Arial" panose="020B0604020202020204" pitchFamily="34" charset="0"/>
              <a:buChar char="•"/>
              <a:defRPr/>
            </a:pPr>
            <a:r>
              <a:rPr lang="en-US" altLang="en-US" sz="3600" dirty="0"/>
              <a:t>..and all the other tabs and functions in "Phone Link" work, go to "Device Manager" in "Windows 11" and expand the "Bluetooth" section.                          Then use the RIGHT mouse button to do an "Uninstall device" on the "Bluetooth adapter.                                   Then reboot the computer.</a:t>
            </a:r>
          </a:p>
        </p:txBody>
      </p:sp>
    </p:spTree>
    <p:extLst>
      <p:ext uri="{BB962C8B-B14F-4D97-AF65-F5344CB8AC3E}">
        <p14:creationId xmlns:p14="http://schemas.microsoft.com/office/powerpoint/2010/main" val="26583095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181-A6DC-0AB7-653A-551299A7B58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5E16E04-9CEE-D159-3640-944989D2482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A49588C-77F1-1C54-621D-D956E711F2B6}"/>
              </a:ext>
            </a:extLst>
          </p:cNvPr>
          <p:cNvPicPr>
            <a:picLocks noChangeAspect="1"/>
          </p:cNvPicPr>
          <p:nvPr/>
        </p:nvPicPr>
        <p:blipFill>
          <a:blip r:embed="rId3"/>
          <a:stretch>
            <a:fillRect/>
          </a:stretch>
        </p:blipFill>
        <p:spPr>
          <a:xfrm>
            <a:off x="731668" y="1219200"/>
            <a:ext cx="7548240" cy="4343400"/>
          </a:xfrm>
          <a:prstGeom prst="rect">
            <a:avLst/>
          </a:prstGeom>
        </p:spPr>
      </p:pic>
    </p:spTree>
    <p:extLst>
      <p:ext uri="{BB962C8B-B14F-4D97-AF65-F5344CB8AC3E}">
        <p14:creationId xmlns:p14="http://schemas.microsoft.com/office/powerpoint/2010/main" val="28563252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181-A6DC-0AB7-653A-551299A7B58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5E16E04-9CEE-D159-3640-944989D2482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A49588C-77F1-1C54-621D-D956E711F2B6}"/>
              </a:ext>
            </a:extLst>
          </p:cNvPr>
          <p:cNvPicPr>
            <a:picLocks noChangeAspect="1"/>
          </p:cNvPicPr>
          <p:nvPr/>
        </p:nvPicPr>
        <p:blipFill>
          <a:blip r:embed="rId3"/>
          <a:stretch>
            <a:fillRect/>
          </a:stretch>
        </p:blipFill>
        <p:spPr>
          <a:xfrm>
            <a:off x="731668" y="1219200"/>
            <a:ext cx="7548240" cy="4343400"/>
          </a:xfrm>
          <a:prstGeom prst="rect">
            <a:avLst/>
          </a:prstGeom>
        </p:spPr>
      </p:pic>
      <p:cxnSp>
        <p:nvCxnSpPr>
          <p:cNvPr id="2" name="Straight Arrow Connector 1">
            <a:extLst>
              <a:ext uri="{FF2B5EF4-FFF2-40B4-BE49-F238E27FC236}">
                <a16:creationId xmlns:a16="http://schemas.microsoft.com/office/drawing/2014/main" id="{08A344E2-D3F8-7736-78BD-29B1E7172592}"/>
              </a:ext>
            </a:extLst>
          </p:cNvPr>
          <p:cNvCxnSpPr/>
          <p:nvPr/>
        </p:nvCxnSpPr>
        <p:spPr bwMode="auto">
          <a:xfrm flipH="1">
            <a:off x="3200400" y="2743200"/>
            <a:ext cx="1485900" cy="23622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5923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181-A6DC-0AB7-653A-551299A7B58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5E16E04-9CEE-D159-3640-944989D2482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088E721-B4BC-5ECA-ABAF-589E22E7D282}"/>
              </a:ext>
            </a:extLst>
          </p:cNvPr>
          <p:cNvPicPr>
            <a:picLocks noChangeAspect="1"/>
          </p:cNvPicPr>
          <p:nvPr/>
        </p:nvPicPr>
        <p:blipFill>
          <a:blip r:embed="rId3"/>
          <a:stretch>
            <a:fillRect/>
          </a:stretch>
        </p:blipFill>
        <p:spPr>
          <a:xfrm>
            <a:off x="1676400" y="682588"/>
            <a:ext cx="5943599" cy="5637371"/>
          </a:xfrm>
          <a:prstGeom prst="rect">
            <a:avLst/>
          </a:prstGeom>
        </p:spPr>
      </p:pic>
    </p:spTree>
    <p:extLst>
      <p:ext uri="{BB962C8B-B14F-4D97-AF65-F5344CB8AC3E}">
        <p14:creationId xmlns:p14="http://schemas.microsoft.com/office/powerpoint/2010/main" val="11600374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181-A6DC-0AB7-653A-551299A7B58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5E16E04-9CEE-D159-3640-944989D2482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9088E721-B4BC-5ECA-ABAF-589E22E7D282}"/>
              </a:ext>
            </a:extLst>
          </p:cNvPr>
          <p:cNvPicPr>
            <a:picLocks noChangeAspect="1"/>
          </p:cNvPicPr>
          <p:nvPr/>
        </p:nvPicPr>
        <p:blipFill>
          <a:blip r:embed="rId3"/>
          <a:stretch>
            <a:fillRect/>
          </a:stretch>
        </p:blipFill>
        <p:spPr>
          <a:xfrm>
            <a:off x="1676400" y="682588"/>
            <a:ext cx="5943599" cy="5637371"/>
          </a:xfrm>
          <a:prstGeom prst="rect">
            <a:avLst/>
          </a:prstGeom>
        </p:spPr>
      </p:pic>
      <p:cxnSp>
        <p:nvCxnSpPr>
          <p:cNvPr id="2" name="Straight Arrow Connector 1">
            <a:extLst>
              <a:ext uri="{FF2B5EF4-FFF2-40B4-BE49-F238E27FC236}">
                <a16:creationId xmlns:a16="http://schemas.microsoft.com/office/drawing/2014/main" id="{D98907F0-F18E-6F29-4A96-59D8CC52A7B9}"/>
              </a:ext>
            </a:extLst>
          </p:cNvPr>
          <p:cNvCxnSpPr/>
          <p:nvPr/>
        </p:nvCxnSpPr>
        <p:spPr bwMode="auto">
          <a:xfrm flipH="1">
            <a:off x="3705225" y="762000"/>
            <a:ext cx="1733550" cy="1501471"/>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96607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181-A6DC-0AB7-653A-551299A7B58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5E16E04-9CEE-D159-3640-944989D2482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A01374C-806A-48BA-7C72-6C3561EBA7A6}"/>
              </a:ext>
            </a:extLst>
          </p:cNvPr>
          <p:cNvPicPr>
            <a:picLocks noChangeAspect="1"/>
          </p:cNvPicPr>
          <p:nvPr/>
        </p:nvPicPr>
        <p:blipFill>
          <a:blip r:embed="rId3"/>
          <a:stretch>
            <a:fillRect/>
          </a:stretch>
        </p:blipFill>
        <p:spPr>
          <a:xfrm>
            <a:off x="2184971" y="304800"/>
            <a:ext cx="4596829" cy="6016438"/>
          </a:xfrm>
          <a:prstGeom prst="rect">
            <a:avLst/>
          </a:prstGeom>
        </p:spPr>
      </p:pic>
    </p:spTree>
    <p:extLst>
      <p:ext uri="{BB962C8B-B14F-4D97-AF65-F5344CB8AC3E}">
        <p14:creationId xmlns:p14="http://schemas.microsoft.com/office/powerpoint/2010/main" val="16580206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47515CEF-EEAB-50E1-58E9-D634C4AF036B}"/>
              </a:ext>
            </a:extLst>
          </p:cNvPr>
          <p:cNvSpPr>
            <a:spLocks noGrp="1"/>
          </p:cNvSpPr>
          <p:nvPr>
            <p:ph type="sldNum" sz="quarter" idx="12"/>
          </p:nvPr>
        </p:nvSpPr>
        <p:spPr>
          <a:xfrm>
            <a:off x="6553200" y="6324600"/>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8B1646CC-2849-4736-9708-8B19F16CAF81}" type="slidenum">
              <a:rPr lang="en-US" altLang="en-US" sz="2400" smtClean="0">
                <a:latin typeface="Times New Roman" panose="02020603050405020304" pitchFamily="18" charset="0"/>
              </a:rPr>
              <a:pPr>
                <a:spcBef>
                  <a:spcPct val="0"/>
                </a:spcBef>
                <a:buClrTx/>
                <a:buFontTx/>
                <a:buNone/>
              </a:pPr>
              <a:t>8</a:t>
            </a:fld>
            <a:endParaRPr lang="en-US" altLang="en-US" sz="2400">
              <a:latin typeface="Times New Roman" panose="02020603050405020304" pitchFamily="18" charset="0"/>
            </a:endParaRPr>
          </a:p>
        </p:txBody>
      </p:sp>
      <p:sp>
        <p:nvSpPr>
          <p:cNvPr id="3" name="TextBox 2">
            <a:extLst>
              <a:ext uri="{FF2B5EF4-FFF2-40B4-BE49-F238E27FC236}">
                <a16:creationId xmlns:a16="http://schemas.microsoft.com/office/drawing/2014/main" id="{E8C7EDB4-9136-9F1C-5C15-868E26660397}"/>
              </a:ext>
            </a:extLst>
          </p:cNvPr>
          <p:cNvSpPr txBox="1"/>
          <p:nvPr/>
        </p:nvSpPr>
        <p:spPr>
          <a:xfrm>
            <a:off x="1219200" y="228600"/>
            <a:ext cx="7315200"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MICROSOFT'S</a:t>
            </a:r>
          </a:p>
          <a:p>
            <a:pPr algn="ctr"/>
            <a:r>
              <a:rPr lang="en-US" sz="4400" b="1" dirty="0">
                <a:solidFill>
                  <a:srgbClr val="FF0000"/>
                </a:solidFill>
              </a:rPr>
              <a:t>"PHONE LINK"                                                             APP INSIDE A "WINDOWS 11" PC</a:t>
            </a:r>
          </a:p>
          <a:p>
            <a:pPr algn="ctr"/>
            <a:endParaRPr lang="en-US" sz="4400" b="1" dirty="0">
              <a:solidFill>
                <a:srgbClr val="FF0000"/>
              </a:solidFill>
            </a:endParaRPr>
          </a:p>
        </p:txBody>
      </p:sp>
      <p:sp>
        <p:nvSpPr>
          <p:cNvPr id="5" name="TextBox 4">
            <a:extLst>
              <a:ext uri="{FF2B5EF4-FFF2-40B4-BE49-F238E27FC236}">
                <a16:creationId xmlns:a16="http://schemas.microsoft.com/office/drawing/2014/main" id="{C6C5C6B0-91B4-1192-6B45-38F228521556}"/>
              </a:ext>
            </a:extLst>
          </p:cNvPr>
          <p:cNvSpPr txBox="1"/>
          <p:nvPr/>
        </p:nvSpPr>
        <p:spPr>
          <a:xfrm>
            <a:off x="1066801" y="4502845"/>
            <a:ext cx="7467599" cy="1897955"/>
          </a:xfrm>
          <a:prstGeom prst="rect">
            <a:avLst/>
          </a:prstGeom>
          <a:noFill/>
          <a:ln w="136525">
            <a:solidFill>
              <a:srgbClr val="FF0000"/>
            </a:solidFill>
          </a:ln>
        </p:spPr>
        <p:txBody>
          <a:bodyPr wrap="square" rtlCol="0">
            <a:spAutoFit/>
          </a:bodyPr>
          <a:lstStyle/>
          <a:p>
            <a:pPr algn="ctr"/>
            <a:r>
              <a:rPr lang="en-US" sz="4400" b="1" dirty="0">
                <a:solidFill>
                  <a:srgbClr val="FF0000"/>
                </a:solidFill>
              </a:rPr>
              <a:t>MICROSOFT'S                                           "LINK TO WINDOWS"                                  APP INSIDE A CELL PHONE</a:t>
            </a:r>
          </a:p>
          <a:p>
            <a:pPr algn="ctr"/>
            <a:endParaRPr lang="en-US" sz="4400" b="1" dirty="0">
              <a:solidFill>
                <a:srgbClr val="FF0000"/>
              </a:solidFill>
            </a:endParaRPr>
          </a:p>
        </p:txBody>
      </p:sp>
      <p:sp>
        <p:nvSpPr>
          <p:cNvPr id="20" name="TextBox 19">
            <a:extLst>
              <a:ext uri="{FF2B5EF4-FFF2-40B4-BE49-F238E27FC236}">
                <a16:creationId xmlns:a16="http://schemas.microsoft.com/office/drawing/2014/main" id="{4FAB21E2-44E8-2577-2697-F73DC8C0A604}"/>
              </a:ext>
            </a:extLst>
          </p:cNvPr>
          <p:cNvSpPr txBox="1"/>
          <p:nvPr/>
        </p:nvSpPr>
        <p:spPr>
          <a:xfrm>
            <a:off x="1676400" y="2205097"/>
            <a:ext cx="6629402" cy="2062103"/>
          </a:xfrm>
          <a:prstGeom prst="rect">
            <a:avLst/>
          </a:prstGeom>
          <a:noFill/>
        </p:spPr>
        <p:txBody>
          <a:bodyPr wrap="square">
            <a:spAutoFit/>
          </a:bodyPr>
          <a:lstStyle/>
          <a:p>
            <a:r>
              <a:rPr lang="en-US" sz="4800" b="1" dirty="0">
                <a:solidFill>
                  <a:srgbClr val="FF0000"/>
                </a:solidFill>
              </a:rPr>
              <a:t>  Bluetooth            Wi-Fi 			           	connection  	   cloud-based				                       router</a:t>
            </a:r>
          </a:p>
          <a:p>
            <a:r>
              <a:rPr lang="en-US" sz="4800" b="1" dirty="0">
                <a:solidFill>
                  <a:srgbClr val="FF0000"/>
                </a:solidFill>
              </a:rPr>
              <a:t>                               connection</a:t>
            </a:r>
          </a:p>
        </p:txBody>
      </p:sp>
      <p:cxnSp>
        <p:nvCxnSpPr>
          <p:cNvPr id="24" name="Straight Arrow Connector 23">
            <a:extLst>
              <a:ext uri="{FF2B5EF4-FFF2-40B4-BE49-F238E27FC236}">
                <a16:creationId xmlns:a16="http://schemas.microsoft.com/office/drawing/2014/main" id="{4614DDE1-A79B-1968-11F1-221215712CE1}"/>
              </a:ext>
            </a:extLst>
          </p:cNvPr>
          <p:cNvCxnSpPr/>
          <p:nvPr/>
        </p:nvCxnSpPr>
        <p:spPr bwMode="auto">
          <a:xfrm>
            <a:off x="1828800" y="1676400"/>
            <a:ext cx="0" cy="3429000"/>
          </a:xfrm>
          <a:prstGeom prst="straightConnector1">
            <a:avLst/>
          </a:prstGeom>
          <a:solidFill>
            <a:srgbClr val="00B8FF"/>
          </a:solidFill>
          <a:ln w="174625" cap="flat" cmpd="sng" algn="ctr">
            <a:solidFill>
              <a:srgbClr val="0070C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9E1D21D0-3B9F-1F6A-6F25-2D1C8A19633A}"/>
              </a:ext>
            </a:extLst>
          </p:cNvPr>
          <p:cNvCxnSpPr/>
          <p:nvPr/>
        </p:nvCxnSpPr>
        <p:spPr bwMode="auto">
          <a:xfrm>
            <a:off x="7924800" y="1676400"/>
            <a:ext cx="0" cy="3429000"/>
          </a:xfrm>
          <a:prstGeom prst="straightConnector1">
            <a:avLst/>
          </a:prstGeom>
          <a:solidFill>
            <a:srgbClr val="00B8FF"/>
          </a:solidFill>
          <a:ln w="174625" cap="flat" cmpd="sng" algn="ctr">
            <a:solidFill>
              <a:srgbClr val="0070C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6388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181-A6DC-0AB7-653A-551299A7B58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5E16E04-9CEE-D159-3640-944989D2482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A01374C-806A-48BA-7C72-6C3561EBA7A6}"/>
              </a:ext>
            </a:extLst>
          </p:cNvPr>
          <p:cNvPicPr>
            <a:picLocks noChangeAspect="1"/>
          </p:cNvPicPr>
          <p:nvPr/>
        </p:nvPicPr>
        <p:blipFill>
          <a:blip r:embed="rId3"/>
          <a:stretch>
            <a:fillRect/>
          </a:stretch>
        </p:blipFill>
        <p:spPr>
          <a:xfrm>
            <a:off x="2209800" y="337296"/>
            <a:ext cx="4572000" cy="5983942"/>
          </a:xfrm>
          <a:prstGeom prst="rect">
            <a:avLst/>
          </a:prstGeom>
        </p:spPr>
      </p:pic>
      <p:cxnSp>
        <p:nvCxnSpPr>
          <p:cNvPr id="2" name="Straight Arrow Connector 1">
            <a:extLst>
              <a:ext uri="{FF2B5EF4-FFF2-40B4-BE49-F238E27FC236}">
                <a16:creationId xmlns:a16="http://schemas.microsoft.com/office/drawing/2014/main" id="{DDB7BD9A-0C75-EA1A-7854-FA5515209BCB}"/>
              </a:ext>
            </a:extLst>
          </p:cNvPr>
          <p:cNvCxnSpPr/>
          <p:nvPr/>
        </p:nvCxnSpPr>
        <p:spPr bwMode="auto">
          <a:xfrm>
            <a:off x="1066800" y="1524000"/>
            <a:ext cx="1600200" cy="514233"/>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15925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181-A6DC-0AB7-653A-551299A7B58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5E16E04-9CEE-D159-3640-944989D2482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51CADEF-7944-3B51-8423-F6AFFB0DE705}"/>
              </a:ext>
            </a:extLst>
          </p:cNvPr>
          <p:cNvPicPr>
            <a:picLocks noChangeAspect="1"/>
          </p:cNvPicPr>
          <p:nvPr/>
        </p:nvPicPr>
        <p:blipFill>
          <a:blip r:embed="rId3"/>
          <a:stretch>
            <a:fillRect/>
          </a:stretch>
        </p:blipFill>
        <p:spPr>
          <a:xfrm>
            <a:off x="2209800" y="174894"/>
            <a:ext cx="4443427" cy="6121152"/>
          </a:xfrm>
          <a:prstGeom prst="rect">
            <a:avLst/>
          </a:prstGeom>
        </p:spPr>
      </p:pic>
    </p:spTree>
    <p:extLst>
      <p:ext uri="{BB962C8B-B14F-4D97-AF65-F5344CB8AC3E}">
        <p14:creationId xmlns:p14="http://schemas.microsoft.com/office/powerpoint/2010/main" val="40266879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181-A6DC-0AB7-653A-551299A7B58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5E16E04-9CEE-D159-3640-944989D2482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51CADEF-7944-3B51-8423-F6AFFB0DE705}"/>
              </a:ext>
            </a:extLst>
          </p:cNvPr>
          <p:cNvPicPr>
            <a:picLocks noChangeAspect="1"/>
          </p:cNvPicPr>
          <p:nvPr/>
        </p:nvPicPr>
        <p:blipFill>
          <a:blip r:embed="rId3"/>
          <a:stretch>
            <a:fillRect/>
          </a:stretch>
        </p:blipFill>
        <p:spPr>
          <a:xfrm>
            <a:off x="2209800" y="174894"/>
            <a:ext cx="4443427" cy="6121152"/>
          </a:xfrm>
          <a:prstGeom prst="rect">
            <a:avLst/>
          </a:prstGeom>
        </p:spPr>
      </p:pic>
      <p:cxnSp>
        <p:nvCxnSpPr>
          <p:cNvPr id="2" name="Straight Arrow Connector 1">
            <a:extLst>
              <a:ext uri="{FF2B5EF4-FFF2-40B4-BE49-F238E27FC236}">
                <a16:creationId xmlns:a16="http://schemas.microsoft.com/office/drawing/2014/main" id="{08E18C0A-919A-8B86-CCC2-C295F90A3DB2}"/>
              </a:ext>
            </a:extLst>
          </p:cNvPr>
          <p:cNvCxnSpPr/>
          <p:nvPr/>
        </p:nvCxnSpPr>
        <p:spPr bwMode="auto">
          <a:xfrm>
            <a:off x="1143000" y="5562600"/>
            <a:ext cx="1752600" cy="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50817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181-A6DC-0AB7-653A-551299A7B58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5E16E04-9CEE-D159-3640-944989D2482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6333A87-2B32-E6DA-EDAB-292057C6E42D}"/>
              </a:ext>
            </a:extLst>
          </p:cNvPr>
          <p:cNvPicPr>
            <a:picLocks noChangeAspect="1"/>
          </p:cNvPicPr>
          <p:nvPr/>
        </p:nvPicPr>
        <p:blipFill>
          <a:blip r:embed="rId3"/>
          <a:stretch>
            <a:fillRect/>
          </a:stretch>
        </p:blipFill>
        <p:spPr>
          <a:xfrm>
            <a:off x="558921" y="1219200"/>
            <a:ext cx="8026160" cy="4419600"/>
          </a:xfrm>
          <a:prstGeom prst="rect">
            <a:avLst/>
          </a:prstGeom>
        </p:spPr>
      </p:pic>
    </p:spTree>
    <p:extLst>
      <p:ext uri="{BB962C8B-B14F-4D97-AF65-F5344CB8AC3E}">
        <p14:creationId xmlns:p14="http://schemas.microsoft.com/office/powerpoint/2010/main" val="7863685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C181-A6DC-0AB7-653A-551299A7B586}"/>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65E16E04-9CEE-D159-3640-944989D2482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6333A87-2B32-E6DA-EDAB-292057C6E42D}"/>
              </a:ext>
            </a:extLst>
          </p:cNvPr>
          <p:cNvPicPr>
            <a:picLocks noChangeAspect="1"/>
          </p:cNvPicPr>
          <p:nvPr/>
        </p:nvPicPr>
        <p:blipFill>
          <a:blip r:embed="rId3"/>
          <a:stretch>
            <a:fillRect/>
          </a:stretch>
        </p:blipFill>
        <p:spPr>
          <a:xfrm>
            <a:off x="558921" y="1219200"/>
            <a:ext cx="8026160" cy="4419600"/>
          </a:xfrm>
          <a:prstGeom prst="rect">
            <a:avLst/>
          </a:prstGeom>
        </p:spPr>
      </p:pic>
      <p:cxnSp>
        <p:nvCxnSpPr>
          <p:cNvPr id="2" name="Straight Arrow Connector 1">
            <a:extLst>
              <a:ext uri="{FF2B5EF4-FFF2-40B4-BE49-F238E27FC236}">
                <a16:creationId xmlns:a16="http://schemas.microsoft.com/office/drawing/2014/main" id="{ADE48D43-F758-1E1B-FF03-72A99187C060}"/>
              </a:ext>
            </a:extLst>
          </p:cNvPr>
          <p:cNvCxnSpPr/>
          <p:nvPr/>
        </p:nvCxnSpPr>
        <p:spPr bwMode="auto">
          <a:xfrm>
            <a:off x="1371600" y="3352800"/>
            <a:ext cx="1752600" cy="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535902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3B7C-858D-7C5E-F451-1D62B02B193C}"/>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11A1913-3F1A-BD52-879A-5EB6D9F10C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5DF8F161-C5A2-1E80-48C4-48BBAC07CBAF}"/>
              </a:ext>
            </a:extLst>
          </p:cNvPr>
          <p:cNvSpPr>
            <a:spLocks noGrp="1" noChangeArrowheads="1"/>
          </p:cNvSpPr>
          <p:nvPr>
            <p:ph type="title"/>
          </p:nvPr>
        </p:nvSpPr>
        <p:spPr>
          <a:xfrm>
            <a:off x="0" y="304800"/>
            <a:ext cx="91440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IF YOU HAVE MULTIPLE CELL PHONES TO SELECT FOR "PHONE LINK"..</a:t>
            </a:r>
          </a:p>
        </p:txBody>
      </p:sp>
      <p:sp>
        <p:nvSpPr>
          <p:cNvPr id="68612" name="Rectangle 2">
            <a:extLst>
              <a:ext uri="{FF2B5EF4-FFF2-40B4-BE49-F238E27FC236}">
                <a16:creationId xmlns:a16="http://schemas.microsoft.com/office/drawing/2014/main" id="{5A79BB80-6B8A-DE7B-1CA1-BD9AACDF9451}"/>
              </a:ext>
            </a:extLst>
          </p:cNvPr>
          <p:cNvSpPr>
            <a:spLocks noGrp="1" noChangeArrowheads="1"/>
          </p:cNvSpPr>
          <p:nvPr>
            <p:ph type="body" idx="1"/>
          </p:nvPr>
        </p:nvSpPr>
        <p:spPr>
          <a:xfrm>
            <a:off x="0" y="1524000"/>
            <a:ext cx="8839200" cy="4953000"/>
          </a:xfrm>
        </p:spPr>
        <p:txBody>
          <a:bodyPr/>
          <a:lstStyle/>
          <a:p>
            <a:pPr marL="685800" indent="-685800">
              <a:buFont typeface="Arial" panose="020B0604020202020204" pitchFamily="34" charset="0"/>
              <a:buChar char="•"/>
              <a:defRPr/>
            </a:pPr>
            <a:r>
              <a:rPr lang="en-US" altLang="en-US" sz="3600" dirty="0"/>
              <a:t>..you can select between them as follows:                                               Start up "Phone Link"                                                   Use the LEFT mouse button to click on the "Settings" gear icon.                             Use the LEFT mouse button to click on the "&gt;" icon.                                               Use the drop-down-list-arrow button to select the desired </a:t>
            </a:r>
            <a:r>
              <a:rPr lang="en-US" altLang="en-US" sz="3600"/>
              <a:t>cell phone.</a:t>
            </a:r>
            <a:endParaRPr lang="en-US" altLang="en-US" sz="3600" dirty="0"/>
          </a:p>
        </p:txBody>
      </p:sp>
    </p:spTree>
    <p:extLst>
      <p:ext uri="{BB962C8B-B14F-4D97-AF65-F5344CB8AC3E}">
        <p14:creationId xmlns:p14="http://schemas.microsoft.com/office/powerpoint/2010/main" val="9903396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9E18779-FADD-135E-7AF1-FAC0E3BF156A}"/>
              </a:ext>
            </a:extLst>
          </p:cNvPr>
          <p:cNvPicPr>
            <a:picLocks noChangeAspect="1"/>
          </p:cNvPicPr>
          <p:nvPr/>
        </p:nvPicPr>
        <p:blipFill>
          <a:blip r:embed="rId3"/>
          <a:stretch>
            <a:fillRect/>
          </a:stretch>
        </p:blipFill>
        <p:spPr>
          <a:xfrm>
            <a:off x="1066800" y="69655"/>
            <a:ext cx="6689167" cy="6170269"/>
          </a:xfrm>
          <a:prstGeom prst="rect">
            <a:avLst/>
          </a:prstGeom>
        </p:spPr>
      </p:pic>
    </p:spTree>
    <p:extLst>
      <p:ext uri="{BB962C8B-B14F-4D97-AF65-F5344CB8AC3E}">
        <p14:creationId xmlns:p14="http://schemas.microsoft.com/office/powerpoint/2010/main" val="3591657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9E18779-FADD-135E-7AF1-FAC0E3BF156A}"/>
              </a:ext>
            </a:extLst>
          </p:cNvPr>
          <p:cNvPicPr>
            <a:picLocks noChangeAspect="1"/>
          </p:cNvPicPr>
          <p:nvPr/>
        </p:nvPicPr>
        <p:blipFill>
          <a:blip r:embed="rId3"/>
          <a:stretch>
            <a:fillRect/>
          </a:stretch>
        </p:blipFill>
        <p:spPr>
          <a:xfrm>
            <a:off x="1371600" y="102331"/>
            <a:ext cx="6689167" cy="6170269"/>
          </a:xfrm>
          <a:prstGeom prst="rect">
            <a:avLst/>
          </a:prstGeom>
        </p:spPr>
      </p:pic>
      <p:cxnSp>
        <p:nvCxnSpPr>
          <p:cNvPr id="2" name="Straight Arrow Connector 1">
            <a:extLst>
              <a:ext uri="{FF2B5EF4-FFF2-40B4-BE49-F238E27FC236}">
                <a16:creationId xmlns:a16="http://schemas.microsoft.com/office/drawing/2014/main" id="{5D875AE8-614D-7B13-1024-A80A66527EA5}"/>
              </a:ext>
            </a:extLst>
          </p:cNvPr>
          <p:cNvCxnSpPr/>
          <p:nvPr/>
        </p:nvCxnSpPr>
        <p:spPr bwMode="auto">
          <a:xfrm flipV="1">
            <a:off x="4114800" y="838200"/>
            <a:ext cx="3581400" cy="32766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186937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EB620E7-CBA5-00ED-3247-116803F3BA81}"/>
              </a:ext>
            </a:extLst>
          </p:cNvPr>
          <p:cNvPicPr>
            <a:picLocks noChangeAspect="1"/>
          </p:cNvPicPr>
          <p:nvPr/>
        </p:nvPicPr>
        <p:blipFill>
          <a:blip r:embed="rId3"/>
          <a:stretch>
            <a:fillRect/>
          </a:stretch>
        </p:blipFill>
        <p:spPr>
          <a:xfrm>
            <a:off x="998816" y="132999"/>
            <a:ext cx="7146367" cy="6592002"/>
          </a:xfrm>
          <a:prstGeom prst="rect">
            <a:avLst/>
          </a:prstGeom>
        </p:spPr>
      </p:pic>
    </p:spTree>
    <p:extLst>
      <p:ext uri="{BB962C8B-B14F-4D97-AF65-F5344CB8AC3E}">
        <p14:creationId xmlns:p14="http://schemas.microsoft.com/office/powerpoint/2010/main" val="6378348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EB620E7-CBA5-00ED-3247-116803F3BA81}"/>
              </a:ext>
            </a:extLst>
          </p:cNvPr>
          <p:cNvPicPr>
            <a:picLocks noChangeAspect="1"/>
          </p:cNvPicPr>
          <p:nvPr/>
        </p:nvPicPr>
        <p:blipFill>
          <a:blip r:embed="rId3"/>
          <a:stretch>
            <a:fillRect/>
          </a:stretch>
        </p:blipFill>
        <p:spPr>
          <a:xfrm>
            <a:off x="998816" y="132999"/>
            <a:ext cx="7146367" cy="6592002"/>
          </a:xfrm>
          <a:prstGeom prst="rect">
            <a:avLst/>
          </a:prstGeom>
        </p:spPr>
      </p:pic>
      <p:cxnSp>
        <p:nvCxnSpPr>
          <p:cNvPr id="2" name="Straight Arrow Connector 1">
            <a:extLst>
              <a:ext uri="{FF2B5EF4-FFF2-40B4-BE49-F238E27FC236}">
                <a16:creationId xmlns:a16="http://schemas.microsoft.com/office/drawing/2014/main" id="{92868976-50AD-81AC-7896-CC0412E2C562}"/>
              </a:ext>
            </a:extLst>
          </p:cNvPr>
          <p:cNvCxnSpPr/>
          <p:nvPr/>
        </p:nvCxnSpPr>
        <p:spPr bwMode="auto">
          <a:xfrm flipH="1" flipV="1">
            <a:off x="1295400" y="914400"/>
            <a:ext cx="2819400" cy="31242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067785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76200"/>
            <a:ext cx="91440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500" dirty="0"/>
              <a:t>"PHONE LINK" CONNECTION FROM "WINDOWS 11" TO THE CELL PHONE</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304800" y="1143000"/>
            <a:ext cx="8865704" cy="5562600"/>
          </a:xfrm>
        </p:spPr>
        <p:txBody>
          <a:bodyPr/>
          <a:lstStyle/>
          <a:p>
            <a:pPr marL="0" indent="0"/>
            <a:r>
              <a:rPr lang="en-US" altLang="en-US" sz="3400" dirty="0"/>
              <a:t>Four Requirements:</a:t>
            </a:r>
          </a:p>
          <a:p>
            <a:pPr marL="0" indent="0"/>
            <a:r>
              <a:rPr lang="en-US" altLang="en-US" sz="3400" dirty="0"/>
              <a:t>1) Wi-Fi router's connection to the 			  	  	 Internet (for authentication)</a:t>
            </a:r>
          </a:p>
          <a:p>
            <a:pPr marL="0" indent="0"/>
            <a:r>
              <a:rPr lang="en-US" altLang="en-US" sz="3400" dirty="0"/>
              <a:t>2) "Windows 11" computer's Wi-Fi 			   	  	 connection to the Wi-Fi router</a:t>
            </a:r>
          </a:p>
          <a:p>
            <a:pPr marL="0" indent="0"/>
            <a:r>
              <a:rPr lang="en-US" altLang="en-US" sz="3400" dirty="0"/>
              <a:t>3) Cell phone's Wi-Fi connection to the       	 Wi-Fi router</a:t>
            </a:r>
          </a:p>
          <a:p>
            <a:pPr marL="0" indent="0"/>
            <a:r>
              <a:rPr lang="en-US" altLang="en-US" sz="3400" dirty="0"/>
              <a:t>4) Bluetooth 	connection to between the   	cell phone </a:t>
            </a:r>
            <a:r>
              <a:rPr lang="en-US" altLang="en-US" sz="3400" dirty="0">
                <a:solidFill>
                  <a:srgbClr val="FF0000"/>
                </a:solidFill>
                <a:highlight>
                  <a:srgbClr val="FFFF00"/>
                </a:highlight>
              </a:rPr>
              <a:t>a</a:t>
            </a:r>
            <a:r>
              <a:rPr lang="en-US" altLang="en-US" sz="3400" dirty="0"/>
              <a:t>nd the 	"Windows 11"  	 	computer</a:t>
            </a:r>
          </a:p>
          <a:p>
            <a:pPr marL="0" indent="0"/>
            <a:endParaRPr lang="en-US" altLang="en-US" sz="3400" dirty="0"/>
          </a:p>
        </p:txBody>
      </p:sp>
    </p:spTree>
    <p:extLst>
      <p:ext uri="{BB962C8B-B14F-4D97-AF65-F5344CB8AC3E}">
        <p14:creationId xmlns:p14="http://schemas.microsoft.com/office/powerpoint/2010/main" val="3327987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35FACC2-EF4F-5797-EDC7-10F8C6FFEB9F}"/>
              </a:ext>
            </a:extLst>
          </p:cNvPr>
          <p:cNvPicPr>
            <a:picLocks noChangeAspect="1"/>
          </p:cNvPicPr>
          <p:nvPr/>
        </p:nvPicPr>
        <p:blipFill>
          <a:blip r:embed="rId3"/>
          <a:stretch>
            <a:fillRect/>
          </a:stretch>
        </p:blipFill>
        <p:spPr>
          <a:xfrm>
            <a:off x="1341716" y="138112"/>
            <a:ext cx="6460567" cy="5959402"/>
          </a:xfrm>
          <a:prstGeom prst="rect">
            <a:avLst/>
          </a:prstGeom>
        </p:spPr>
      </p:pic>
    </p:spTree>
    <p:extLst>
      <p:ext uri="{BB962C8B-B14F-4D97-AF65-F5344CB8AC3E}">
        <p14:creationId xmlns:p14="http://schemas.microsoft.com/office/powerpoint/2010/main" val="34366395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407FC78-CC0B-3887-429C-317CC9292F21}"/>
              </a:ext>
            </a:extLst>
          </p:cNvPr>
          <p:cNvPicPr>
            <a:picLocks noChangeAspect="1"/>
          </p:cNvPicPr>
          <p:nvPr/>
        </p:nvPicPr>
        <p:blipFill>
          <a:blip r:embed="rId3"/>
          <a:stretch>
            <a:fillRect/>
          </a:stretch>
        </p:blipFill>
        <p:spPr>
          <a:xfrm>
            <a:off x="1265516" y="152534"/>
            <a:ext cx="6612967" cy="6099980"/>
          </a:xfrm>
          <a:prstGeom prst="rect">
            <a:avLst/>
          </a:prstGeom>
        </p:spPr>
      </p:pic>
      <p:cxnSp>
        <p:nvCxnSpPr>
          <p:cNvPr id="4" name="Straight Arrow Connector 3">
            <a:extLst>
              <a:ext uri="{FF2B5EF4-FFF2-40B4-BE49-F238E27FC236}">
                <a16:creationId xmlns:a16="http://schemas.microsoft.com/office/drawing/2014/main" id="{C5CFA588-2920-D077-FC2F-59C2E7DE3C33}"/>
              </a:ext>
            </a:extLst>
          </p:cNvPr>
          <p:cNvCxnSpPr/>
          <p:nvPr/>
        </p:nvCxnSpPr>
        <p:spPr bwMode="auto">
          <a:xfrm flipV="1">
            <a:off x="4267200" y="838200"/>
            <a:ext cx="3276600" cy="31242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89041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984F51A-C573-698D-936C-3DE5AEA671F4}"/>
              </a:ext>
            </a:extLst>
          </p:cNvPr>
          <p:cNvPicPr>
            <a:picLocks noChangeAspect="1"/>
          </p:cNvPicPr>
          <p:nvPr/>
        </p:nvPicPr>
        <p:blipFill>
          <a:blip r:embed="rId3"/>
          <a:stretch>
            <a:fillRect/>
          </a:stretch>
        </p:blipFill>
        <p:spPr>
          <a:xfrm>
            <a:off x="854633" y="0"/>
            <a:ext cx="7434734" cy="6858000"/>
          </a:xfrm>
          <a:prstGeom prst="rect">
            <a:avLst/>
          </a:prstGeom>
        </p:spPr>
      </p:pic>
    </p:spTree>
    <p:extLst>
      <p:ext uri="{BB962C8B-B14F-4D97-AF65-F5344CB8AC3E}">
        <p14:creationId xmlns:p14="http://schemas.microsoft.com/office/powerpoint/2010/main" val="17606021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28509DE-1B82-3433-EA2F-34CDBA880909}"/>
              </a:ext>
            </a:extLst>
          </p:cNvPr>
          <p:cNvPicPr>
            <a:picLocks noChangeAspect="1"/>
          </p:cNvPicPr>
          <p:nvPr/>
        </p:nvPicPr>
        <p:blipFill>
          <a:blip r:embed="rId3"/>
          <a:stretch>
            <a:fillRect/>
          </a:stretch>
        </p:blipFill>
        <p:spPr>
          <a:xfrm>
            <a:off x="854633" y="0"/>
            <a:ext cx="7434734" cy="6858000"/>
          </a:xfrm>
          <a:prstGeom prst="rect">
            <a:avLst/>
          </a:prstGeom>
        </p:spPr>
      </p:pic>
      <p:cxnSp>
        <p:nvCxnSpPr>
          <p:cNvPr id="4" name="Straight Arrow Connector 3">
            <a:extLst>
              <a:ext uri="{FF2B5EF4-FFF2-40B4-BE49-F238E27FC236}">
                <a16:creationId xmlns:a16="http://schemas.microsoft.com/office/drawing/2014/main" id="{36099E67-8479-B9DA-B4DB-A8D0893A17B6}"/>
              </a:ext>
            </a:extLst>
          </p:cNvPr>
          <p:cNvCxnSpPr/>
          <p:nvPr/>
        </p:nvCxnSpPr>
        <p:spPr bwMode="auto">
          <a:xfrm flipH="1" flipV="1">
            <a:off x="1676400" y="2133600"/>
            <a:ext cx="2667000" cy="14478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55442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159C62D-3265-4851-D327-9B073215E42E}"/>
              </a:ext>
            </a:extLst>
          </p:cNvPr>
          <p:cNvPicPr>
            <a:picLocks noChangeAspect="1"/>
          </p:cNvPicPr>
          <p:nvPr/>
        </p:nvPicPr>
        <p:blipFill>
          <a:blip r:embed="rId3"/>
          <a:stretch>
            <a:fillRect/>
          </a:stretch>
        </p:blipFill>
        <p:spPr>
          <a:xfrm>
            <a:off x="1143000" y="211137"/>
            <a:ext cx="6541534" cy="6034088"/>
          </a:xfrm>
          <a:prstGeom prst="rect">
            <a:avLst/>
          </a:prstGeom>
        </p:spPr>
      </p:pic>
    </p:spTree>
    <p:extLst>
      <p:ext uri="{BB962C8B-B14F-4D97-AF65-F5344CB8AC3E}">
        <p14:creationId xmlns:p14="http://schemas.microsoft.com/office/powerpoint/2010/main" val="1924370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159C62D-3265-4851-D327-9B073215E42E}"/>
              </a:ext>
            </a:extLst>
          </p:cNvPr>
          <p:cNvPicPr>
            <a:picLocks noChangeAspect="1"/>
          </p:cNvPicPr>
          <p:nvPr/>
        </p:nvPicPr>
        <p:blipFill>
          <a:blip r:embed="rId3"/>
          <a:stretch>
            <a:fillRect/>
          </a:stretch>
        </p:blipFill>
        <p:spPr>
          <a:xfrm>
            <a:off x="1143000" y="211137"/>
            <a:ext cx="6541534" cy="6034088"/>
          </a:xfrm>
          <a:prstGeom prst="rect">
            <a:avLst/>
          </a:prstGeom>
        </p:spPr>
      </p:pic>
      <p:cxnSp>
        <p:nvCxnSpPr>
          <p:cNvPr id="2" name="Straight Arrow Connector 1">
            <a:extLst>
              <a:ext uri="{FF2B5EF4-FFF2-40B4-BE49-F238E27FC236}">
                <a16:creationId xmlns:a16="http://schemas.microsoft.com/office/drawing/2014/main" id="{E9ED888E-B3FB-F236-3403-4C90BE2A99BA}"/>
              </a:ext>
            </a:extLst>
          </p:cNvPr>
          <p:cNvCxnSpPr/>
          <p:nvPr/>
        </p:nvCxnSpPr>
        <p:spPr bwMode="auto">
          <a:xfrm flipH="1" flipV="1">
            <a:off x="6781800" y="2514600"/>
            <a:ext cx="143917" cy="2366556"/>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33596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B9A0E-A797-6CFA-A545-39C2BCCB5EC3}"/>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CFF8CC12-0CF9-46C2-9F50-09AA87ADADC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43449C3-C3F2-9C58-7B13-5E3C2CD2B407}"/>
              </a:ext>
            </a:extLst>
          </p:cNvPr>
          <p:cNvPicPr>
            <a:picLocks noChangeAspect="1"/>
          </p:cNvPicPr>
          <p:nvPr/>
        </p:nvPicPr>
        <p:blipFill>
          <a:blip r:embed="rId3"/>
          <a:stretch>
            <a:fillRect/>
          </a:stretch>
        </p:blipFill>
        <p:spPr>
          <a:xfrm>
            <a:off x="854633" y="0"/>
            <a:ext cx="7434734" cy="6858000"/>
          </a:xfrm>
          <a:prstGeom prst="rect">
            <a:avLst/>
          </a:prstGeom>
        </p:spPr>
      </p:pic>
      <p:cxnSp>
        <p:nvCxnSpPr>
          <p:cNvPr id="4" name="Straight Arrow Connector 3">
            <a:extLst>
              <a:ext uri="{FF2B5EF4-FFF2-40B4-BE49-F238E27FC236}">
                <a16:creationId xmlns:a16="http://schemas.microsoft.com/office/drawing/2014/main" id="{DA0FADCF-5B53-5F41-AABF-E7FEA4651278}"/>
              </a:ext>
            </a:extLst>
          </p:cNvPr>
          <p:cNvCxnSpPr/>
          <p:nvPr/>
        </p:nvCxnSpPr>
        <p:spPr bwMode="auto">
          <a:xfrm flipH="1" flipV="1">
            <a:off x="8001000" y="3124200"/>
            <a:ext cx="381000" cy="21336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273184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3B7C-858D-7C5E-F451-1D62B02B193C}"/>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11A1913-3F1A-BD52-879A-5EB6D9F10C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5DF8F161-C5A2-1E80-48C4-48BBAC07CBAF}"/>
              </a:ext>
            </a:extLst>
          </p:cNvPr>
          <p:cNvSpPr>
            <a:spLocks noGrp="1" noChangeArrowheads="1"/>
          </p:cNvSpPr>
          <p:nvPr>
            <p:ph type="title"/>
          </p:nvPr>
        </p:nvSpPr>
        <p:spPr>
          <a:xfrm>
            <a:off x="0" y="304800"/>
            <a:ext cx="9144000" cy="1981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ADDITIONAL ADVICE FOR RUNNING "PHONE LINK" IN "WINDOWS 11" (continued)</a:t>
            </a:r>
          </a:p>
        </p:txBody>
      </p:sp>
      <p:sp>
        <p:nvSpPr>
          <p:cNvPr id="68612" name="Rectangle 2">
            <a:extLst>
              <a:ext uri="{FF2B5EF4-FFF2-40B4-BE49-F238E27FC236}">
                <a16:creationId xmlns:a16="http://schemas.microsoft.com/office/drawing/2014/main" id="{5A79BB80-6B8A-DE7B-1CA1-BD9AACDF9451}"/>
              </a:ext>
            </a:extLst>
          </p:cNvPr>
          <p:cNvSpPr>
            <a:spLocks noGrp="1" noChangeArrowheads="1"/>
          </p:cNvSpPr>
          <p:nvPr>
            <p:ph type="body" idx="1"/>
          </p:nvPr>
        </p:nvSpPr>
        <p:spPr>
          <a:xfrm>
            <a:off x="0" y="2514600"/>
            <a:ext cx="9067800" cy="3505200"/>
          </a:xfrm>
        </p:spPr>
        <p:txBody>
          <a:bodyPr/>
          <a:lstStyle/>
          <a:p>
            <a:pPr marL="685800" indent="-685800">
              <a:buFont typeface="Arial" panose="020B0604020202020204" pitchFamily="34" charset="0"/>
              <a:buChar char="•"/>
              <a:defRPr/>
            </a:pPr>
            <a:r>
              <a:rPr lang="en-US" altLang="en-US" sz="4400" dirty="0">
                <a:hlinkClick r:id="rId3"/>
              </a:rPr>
              <a:t>https://support.microsoft.com/en-us/topic/setting-up-calls-in-the-phone-link-c7e75908-c65d-bd42-fcb2-ea4d5fb783f1#id0efd=android</a:t>
            </a:r>
            <a:endParaRPr lang="en-US" altLang="en-US" sz="4400" dirty="0"/>
          </a:p>
        </p:txBody>
      </p:sp>
    </p:spTree>
    <p:extLst>
      <p:ext uri="{BB962C8B-B14F-4D97-AF65-F5344CB8AC3E}">
        <p14:creationId xmlns:p14="http://schemas.microsoft.com/office/powerpoint/2010/main" val="585610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3B7C-858D-7C5E-F451-1D62B02B193C}"/>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11A1913-3F1A-BD52-879A-5EB6D9F10C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5DF8F161-C5A2-1E80-48C4-48BBAC07CBAF}"/>
              </a:ext>
            </a:extLst>
          </p:cNvPr>
          <p:cNvSpPr>
            <a:spLocks noGrp="1" noChangeArrowheads="1"/>
          </p:cNvSpPr>
          <p:nvPr>
            <p:ph type="title"/>
          </p:nvPr>
        </p:nvSpPr>
        <p:spPr>
          <a:xfrm>
            <a:off x="0" y="304800"/>
            <a:ext cx="9144000" cy="1981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ADDITIONAL ADVICE FOR RUNNING "PHONE LINK" IN "WINDOWS 11" (continued)</a:t>
            </a:r>
          </a:p>
        </p:txBody>
      </p:sp>
      <p:sp>
        <p:nvSpPr>
          <p:cNvPr id="68612" name="Rectangle 2">
            <a:extLst>
              <a:ext uri="{FF2B5EF4-FFF2-40B4-BE49-F238E27FC236}">
                <a16:creationId xmlns:a16="http://schemas.microsoft.com/office/drawing/2014/main" id="{5A79BB80-6B8A-DE7B-1CA1-BD9AACDF9451}"/>
              </a:ext>
            </a:extLst>
          </p:cNvPr>
          <p:cNvSpPr>
            <a:spLocks noGrp="1" noChangeArrowheads="1"/>
          </p:cNvSpPr>
          <p:nvPr>
            <p:ph type="body" idx="1"/>
          </p:nvPr>
        </p:nvSpPr>
        <p:spPr>
          <a:xfrm>
            <a:off x="0" y="2514600"/>
            <a:ext cx="9067800" cy="3505200"/>
          </a:xfrm>
        </p:spPr>
        <p:txBody>
          <a:bodyPr/>
          <a:lstStyle/>
          <a:p>
            <a:pPr marL="685800" indent="-685800">
              <a:buFont typeface="Arial" panose="020B0604020202020204" pitchFamily="34" charset="0"/>
              <a:buChar char="•"/>
              <a:defRPr/>
            </a:pPr>
            <a:r>
              <a:rPr lang="en-US" altLang="en-US" sz="4400" dirty="0">
                <a:hlinkClick r:id="rId3"/>
              </a:rPr>
              <a:t>https://support.microsoft.com/en-us/topic/troubleshooting-the-phone-link-82b6c6aa-544e-d4af-fd5d-2629a2a95835</a:t>
            </a:r>
            <a:endParaRPr lang="en-US" altLang="en-US" sz="4400" dirty="0"/>
          </a:p>
        </p:txBody>
      </p:sp>
    </p:spTree>
    <p:extLst>
      <p:ext uri="{BB962C8B-B14F-4D97-AF65-F5344CB8AC3E}">
        <p14:creationId xmlns:p14="http://schemas.microsoft.com/office/powerpoint/2010/main" val="16695248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3B7C-858D-7C5E-F451-1D62B02B193C}"/>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11A1913-3F1A-BD52-879A-5EB6D9F10C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5DF8F161-C5A2-1E80-48C4-48BBAC07CBAF}"/>
              </a:ext>
            </a:extLst>
          </p:cNvPr>
          <p:cNvSpPr>
            <a:spLocks noGrp="1" noChangeArrowheads="1"/>
          </p:cNvSpPr>
          <p:nvPr>
            <p:ph type="title"/>
          </p:nvPr>
        </p:nvSpPr>
        <p:spPr>
          <a:xfrm>
            <a:off x="0" y="304800"/>
            <a:ext cx="9144000" cy="1981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ADDITIONAL ADVICE FOR RUNNING "PHONE LINK" IN "WINDOWS 11" (continued)</a:t>
            </a:r>
          </a:p>
        </p:txBody>
      </p:sp>
      <p:sp>
        <p:nvSpPr>
          <p:cNvPr id="68612" name="Rectangle 2">
            <a:extLst>
              <a:ext uri="{FF2B5EF4-FFF2-40B4-BE49-F238E27FC236}">
                <a16:creationId xmlns:a16="http://schemas.microsoft.com/office/drawing/2014/main" id="{5A79BB80-6B8A-DE7B-1CA1-BD9AACDF9451}"/>
              </a:ext>
            </a:extLst>
          </p:cNvPr>
          <p:cNvSpPr>
            <a:spLocks noGrp="1" noChangeArrowheads="1"/>
          </p:cNvSpPr>
          <p:nvPr>
            <p:ph type="body" idx="1"/>
          </p:nvPr>
        </p:nvSpPr>
        <p:spPr>
          <a:xfrm>
            <a:off x="0" y="2667000"/>
            <a:ext cx="9067800" cy="3505200"/>
          </a:xfrm>
        </p:spPr>
        <p:txBody>
          <a:bodyPr/>
          <a:lstStyle/>
          <a:p>
            <a:pPr marL="685800" indent="-685800">
              <a:buFont typeface="Arial" panose="020B0604020202020204" pitchFamily="34" charset="0"/>
              <a:buChar char="•"/>
              <a:defRPr/>
            </a:pPr>
            <a:r>
              <a:rPr lang="en-US" altLang="en-US" sz="4400" dirty="0">
                <a:hlinkClick r:id="rId3"/>
              </a:rPr>
              <a:t>https://www.macobserver.com/tips/how-to/connect-your-iphone-to-a-windows-pc-with-and-without-microsoft-phone-link/</a:t>
            </a:r>
            <a:endParaRPr lang="en-US" altLang="en-US" sz="4400" dirty="0"/>
          </a:p>
        </p:txBody>
      </p:sp>
    </p:spTree>
    <p:extLst>
      <p:ext uri="{BB962C8B-B14F-4D97-AF65-F5344CB8AC3E}">
        <p14:creationId xmlns:p14="http://schemas.microsoft.com/office/powerpoint/2010/main" val="3423223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16670</TotalTime>
  <Words>2144</Words>
  <Application>Microsoft Office PowerPoint</Application>
  <PresentationFormat>On-screen Show (4:3)</PresentationFormat>
  <Paragraphs>368</Paragraphs>
  <Slides>100</Slides>
  <Notes>100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Aharoni</vt:lpstr>
      <vt:lpstr>Arial</vt:lpstr>
      <vt:lpstr>Times New Roman</vt:lpstr>
      <vt:lpstr>Default Design</vt:lpstr>
      <vt:lpstr>PowerPoint Presentation</vt:lpstr>
      <vt:lpstr>Web location for this presentation:</vt:lpstr>
      <vt:lpstr>SUMMARY</vt:lpstr>
      <vt:lpstr>TOPICS </vt:lpstr>
      <vt:lpstr>PowerPoint Presentation</vt:lpstr>
      <vt:lpstr>PowerPoint Presentation</vt:lpstr>
      <vt:lpstr>PowerPoint Presentation</vt:lpstr>
      <vt:lpstr>PowerPoint Presentation</vt:lpstr>
      <vt:lpstr>"PHONE LINK" CONNECTION FROM "WINDOWS 11" TO THE CELL PHONE</vt:lpstr>
      <vt:lpstr>"PHONE LINK" CONNECTION FROM "WINDOWS 11" TO CELL PHONE (continued)</vt:lpstr>
      <vt:lpstr>STEPS FOR INSTALLING "LINK TO WINDOWS" INTO A CELL PHONE</vt:lpstr>
      <vt:lpstr>STEPS FOR INSTALLING "LINK TO WINDOWS" IN A CELL PHONE  (continued)</vt:lpstr>
      <vt:lpstr>STEPS FOR INSTALLING "LINK TO WINDOWS" IN A CELL PHONE (continued)</vt:lpstr>
      <vt:lpstr>STEPS FOR INSTALLING "LINK TO WINDOWS" IN A CELL PHONE (continued)</vt:lpstr>
      <vt:lpstr>STEPS FOR INSTALLING "LINK TO WINDOWS" IN A CELL PHONE (continued)</vt:lpstr>
      <vt:lpstr>STEPS FOR INSTALLING "LINK TO WINDOWS" IN A CELL PHONE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FOR INSTALLING "LINK TO WINDOWS" INTO A CELL PHONE (continued)</vt:lpstr>
      <vt:lpstr>PowerPoint Presentation</vt:lpstr>
      <vt:lpstr>PowerPoint Presentation</vt:lpstr>
      <vt:lpstr>STEPS FOR INSTALLING "LINK TO WINDOWS" INTO A CELL PHONE (continued)</vt:lpstr>
      <vt:lpstr>PowerPoint Presentation</vt:lpstr>
      <vt:lpstr>PowerPoint Presentation</vt:lpstr>
      <vt:lpstr>STEPS FOR INSTALLING "LINK TO WINDOWS" INTO A CELL PHONE (continued)</vt:lpstr>
      <vt:lpstr>STEPS FOR INSTALLING "LINK TO WINDOWS" INTO A CELL PHONE (continued)</vt:lpstr>
      <vt:lpstr>PowerPoint Presentation</vt:lpstr>
      <vt:lpstr>STEPS FOR CONFIGURING  "PHONE LINK" IN "WINDOWS 11" (continued)</vt:lpstr>
      <vt:lpstr>STEPS FOR CONFIGURING "PHONE LINK" IN "WINDOWS 11" (continued)</vt:lpstr>
      <vt:lpstr>STEPS FOR CONFIGURING "PHONE LINK" IN "WINDOWS 11" (continued)</vt:lpstr>
      <vt:lpstr>PowerPoint Presentation</vt:lpstr>
      <vt:lpstr>PowerPoint Presentation</vt:lpstr>
      <vt:lpstr>PowerPoint Presentation</vt:lpstr>
      <vt:lpstr>PowerPoint Presentation</vt:lpstr>
      <vt:lpstr>PowerPoint Presentation</vt:lpstr>
      <vt:lpstr>STEPS FOR CONFIGURING "PHONE LINK" IN "WINDOWS 11" (continued)</vt:lpstr>
      <vt:lpstr>PowerPoint Presentation</vt:lpstr>
      <vt:lpstr>PowerPoint Presentation</vt:lpstr>
      <vt:lpstr>PowerPoint Presentation</vt:lpstr>
      <vt:lpstr>STEPS FOR CONFIGURING "PHONE LINK" IN "WINDOWS 11" (continued)</vt:lpstr>
      <vt:lpstr>PowerPoint Presentation</vt:lpstr>
      <vt:lpstr>STEPS FOR CONFIGURING "PHONE LINK" IN "WINDOWS 11" (continued)</vt:lpstr>
      <vt:lpstr>PowerPoint Presentation</vt:lpstr>
      <vt:lpstr>PowerPoint Presentation</vt:lpstr>
      <vt:lpstr>PowerPoint Presentation</vt:lpstr>
      <vt:lpstr>STEPS FOR CONFIGURING "PHONE LINK" IN "WINDOWS 11" (continued)</vt:lpstr>
      <vt:lpstr>STEPS FOR CONFIGURING "PHONE LINK" IN "WINDOWS 11" (continued)</vt:lpstr>
      <vt:lpstr>STEPS FOR CONFIGURING "PHONE LINK" IN "WINDOWS 11"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FOR CONFIGURING "PHONE LINK" IN "WINDOWS 11" (continued)</vt:lpstr>
      <vt:lpstr>PowerPoint Presentation</vt:lpstr>
      <vt:lpstr>PowerPoint Presentation</vt:lpstr>
      <vt:lpstr>STEPS FOR CONFIGURING "PHONE LINK" IN "WINDOWS 11" (continued)</vt:lpstr>
      <vt:lpstr>STEPS FOR CONFIGURING "PHONE LINK" IN "WINDOWS 11" (continued)</vt:lpstr>
      <vt:lpstr>PowerPoint Presentation</vt:lpstr>
      <vt:lpstr>PowerPoint Presentation</vt:lpstr>
      <vt:lpstr>STEPS FOR CONFIGURING "PHONE LINK" IN "WINDOWS 11" (continued)</vt:lpstr>
      <vt:lpstr>STEPS FOR CONFIGURING "PHONE LINK" IN "WINDOWS 11" (continued)</vt:lpstr>
      <vt:lpstr>PowerPoint Presentation</vt:lpstr>
      <vt:lpstr>IF THE "CALLS" TAB OF "PHONE LINK" IS NOT 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HAVE MULTIPLE CELL PHONES TO SELECT FOR "PHONE LINK"..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ADVICE FOR RUNNING "PHONE LINK" IN "WINDOWS 11" (continued)</vt:lpstr>
      <vt:lpstr>ADDITIONAL ADVICE FOR RUNNING "PHONE LINK" IN "WINDOWS 11" (continued)</vt:lpstr>
      <vt:lpstr>ADDITIONAL ADVICE FOR RUNNING "PHONE LINK" IN "WINDOWS 11"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1857</cp:revision>
  <cp:lastPrinted>1601-01-01T00:00:00Z</cp:lastPrinted>
  <dcterms:created xsi:type="dcterms:W3CDTF">2011-04-22T06:52:26Z</dcterms:created>
  <dcterms:modified xsi:type="dcterms:W3CDTF">2026-07-13T02:47:44Z</dcterms:modified>
</cp:coreProperties>
</file>