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  <p:sldMasterId id="2147483687" r:id="rId3"/>
  </p:sldMasterIdLst>
  <p:notesMasterIdLst>
    <p:notesMasterId r:id="rId22"/>
  </p:notesMasterIdLst>
  <p:sldIdLst>
    <p:sldId id="738" r:id="rId4"/>
    <p:sldId id="1421" r:id="rId5"/>
    <p:sldId id="257" r:id="rId6"/>
    <p:sldId id="1140" r:id="rId7"/>
    <p:sldId id="1435" r:id="rId8"/>
    <p:sldId id="1434" r:id="rId9"/>
    <p:sldId id="1437" r:id="rId10"/>
    <p:sldId id="1438" r:id="rId11"/>
    <p:sldId id="2434" r:id="rId12"/>
    <p:sldId id="2442" r:id="rId13"/>
    <p:sldId id="1436" r:id="rId14"/>
    <p:sldId id="1431" r:id="rId15"/>
    <p:sldId id="1422" r:id="rId16"/>
    <p:sldId id="1433" r:id="rId17"/>
    <p:sldId id="1423" r:id="rId18"/>
    <p:sldId id="1430" r:id="rId19"/>
    <p:sldId id="1432" r:id="rId20"/>
    <p:sldId id="1427" r:id="rId21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0" autoAdjust="0"/>
    <p:restoredTop sz="94660"/>
  </p:normalViewPr>
  <p:slideViewPr>
    <p:cSldViewPr>
      <p:cViewPr varScale="1">
        <p:scale>
          <a:sx n="53" d="100"/>
          <a:sy n="53" d="100"/>
        </p:scale>
        <p:origin x="73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9E838D7A-3889-BD06-F84D-EC68B829B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C96FCDB2-3BA6-18B1-549B-5C222F5E9BD3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41F22A65-3022-2446-650D-0CDFFB8A5DD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A7EAB800-26CC-A625-163F-C69CD8146596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136F0B75-76A6-4070-8512-CC4CFF22AFA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7A48EF38-8EEB-79D9-14A4-1B309B1629A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09077032-6EB4-D799-7387-1D8FF6F1E74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9B03CE6-E617-4C64-9E09-89CFE68427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9A7B80EA-1AE1-60EF-6789-390990A536E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806F3F78-FAE0-4D28-AF78-30105BB70B40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699" name="Rectangle 1">
            <a:extLst>
              <a:ext uri="{FF2B5EF4-FFF2-40B4-BE49-F238E27FC236}">
                <a16:creationId xmlns:a16="http://schemas.microsoft.com/office/drawing/2014/main" id="{F1B0B4E0-5241-BB83-A7B6-25CAF34E3E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6DBB1E53-4B65-C236-122F-AFB3D4D59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4290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522226-673C-E423-DEB9-27291705EE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099060-591C-4B08-D86C-7BD5F285FD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25C24B-D97A-50E7-FB6C-4C7ADA583A8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10391-92CE-4010-8DAC-089216E036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13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042AD9-B6E9-CD0C-52DE-9430C2BFF8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F7E366-AC22-4603-1B12-4481EDBE674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D2609F-B644-E77B-FFCD-FE4F7D53355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5B602-B71F-4AEF-9AB6-F09E95E902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0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E662B2-7862-80CA-4B18-18F9889531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D72A07-8004-A3B7-5CD8-67F03493480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65AE2C-0B86-BDA6-BFFF-A3249B4571B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F71B-2ACD-44EB-85D0-A7F376DA8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88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3EAD09-C7EA-353D-DDF8-49EC8166DFF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F12E2E-DB2F-0D69-1DC2-DF1BC1EFF2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42E5E4-7A57-BDE8-6EF9-5B0D4EC9876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911B6-B22F-4B5D-BE9C-44C2007758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053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93EA9A-38AE-DA75-24F3-1EF0596103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73BDA7-6A09-7445-2D70-10A2E11EB43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0A309D-8B8E-C59D-4065-AB0A0987B49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CD7A8-C576-4DD1-A544-9611AEBB2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82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55945A-6DDA-AF53-0F58-7C093BC431C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FD17AE-5CEE-A83E-C9F8-EF2C24DB3B5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D82219-C49E-80C2-C50D-AD8B46A3069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C054-A5A0-4023-BC52-3852CEE0D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920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C982CAA-F9B9-0AE3-A177-6029D24D65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BE03B6-DD66-D702-1A8E-4318FA54896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1B688C0-8806-D586-CEEB-502BCBEDFB7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1B25B-CC6B-4C90-89C4-3E300181AE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885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A361425-B2E6-C229-B2B0-45375F84B47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C6F4F14-E196-FCE5-A4B1-AC162F88DF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FDCECEA-A5E0-A297-E24C-41A9759762D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40ED0-A94B-4DC6-B1A2-C5EF841B0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828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33B60BE-F48B-D9F3-CC4D-087C3AAD5E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D1FE51-D5DB-F1E2-D7FF-22F54F95B5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6761C-3DA2-8E9C-2E6F-6BEBBABA2F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F1462-82B2-4E43-9EBA-7D3A8294A6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189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EA6CF1F6-97CD-41B0-223F-33DFDDF6B47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9FCD86C-F9E1-410B-9AFC-46B2CE14E9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B81BB94-1C0B-A538-3B2F-BE3C37DB626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4CCDC-F868-45D8-B9DE-0737E9BBD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50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EC0F009-54AB-085E-C7AF-1AC926F6799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09A6CA3-00C2-E4CA-3D69-D298894DD26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E8245F4-855A-20B7-103B-DA24B4B78D2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7CF9D-4243-41CD-BB89-6320473214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39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29040C-4140-E217-3321-A8BA0959F4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D96ABD-464C-358E-A7CA-8E1A0810875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4F9F83-6192-FB3E-9BDE-1F2D353EEA2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9CA2A-AB52-47E7-BEB3-039E5C829F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67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488149-5734-4DEB-EA36-E379FFAF5C6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DE39626-DA12-B3F6-4D26-7F848932DF7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E597DBC-0243-4FCA-CA3F-8A350E205E4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C7CC3-81D9-43D6-B5D3-DE75FD0A90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028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C8546D-0DE9-186D-6920-763C175544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7E119A-A574-562D-744D-006CA0582A2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94C87C-F31C-E908-D514-20FBDEA251E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50C0C-9692-4121-B7FA-F062824E2B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255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E9559A-0F72-A350-33E9-C078806DA3F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9D5613-23A4-6A4F-6A93-6A4CF96C4A2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D09208-0E04-15CC-B9E3-CECE99727B1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5BCC8-CAC7-41FE-82E0-B755BAFB90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7089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9BFAEF-FD3B-6FD3-0EF7-1619608228E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EF5B1A-31F6-71E9-4E7A-2ACE0988E5E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8C03D9-31D8-5B5F-EF74-1EEB319B628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013BC-CD14-42EA-99A2-3D53A3F758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857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2AAB77-9272-B319-0486-69B1ACBD72D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400A60-3689-CBE8-23F3-4CE4E94B951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948AF9-5755-9FA3-67C0-C52555B6628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6FCE9-6960-444A-8DE4-5FA3EA7038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18192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0291DA-3ED9-A9AF-2405-0E1D1AA5329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35ACE9-5381-302D-A846-1270D9C7A76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2772AA-5D0B-C98D-89C6-14E8D411BEC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5C64E-8DD8-427E-B620-EE562DA260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3868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4C483F8-F7E3-C637-2820-87DB81C5FD1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4E942BF-A057-6F8B-055E-5A429D319DF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FC28342-96F4-0F66-8031-84409E4D7F0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B8C29-4FBE-4F70-913C-1CBEB077F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3003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D5611A8-F4A4-9895-F4EC-261458407B1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B8268A9-E456-F002-96B9-3E86B97B294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8E4026D9-C031-2AEA-1CF7-48C650C12CE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91F04-83AF-4AF1-926A-8C9C98B11B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126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7015DAF-90BB-D497-C299-C16CB7EDB09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DFFA8B-A1DF-B97A-B3F5-BE4EAD59B8D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8B100D-9BD4-BCAF-38B4-2AB1B6D23B4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31EE3-54A3-4202-BC42-56AF4CE97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2083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CF1C1A5-3B4C-F4F0-682F-5B26D4DC241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080BEBC-0CC6-CF76-90BF-F1E1BDB242D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9F76399-8A1E-5463-9E79-4092F4D720C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B225B-BA26-4386-9C46-B0852849B5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48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4DC471-E663-3AFE-BC26-0BA0C8274E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F88EED-C3F3-5248-7F03-AA613D10570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E81397-01EA-C7C4-B224-55AD22E1961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ABF6F-14C9-4A41-81D2-61821EB766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3928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AA6CE31-A5C1-6AA6-DF89-B566D256684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FC91840-AE8E-299C-DC85-61AFE5E6282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AC38D86-BA81-6D06-03D4-5C40EE415FC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14485-6897-42D3-8531-43855AC0B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6651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A060CC3-59E9-3F6C-FC14-DBB0E0693DA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BA9D515-FE3F-A06D-4F00-1C8E7EF4DD2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141E7D4-8FF9-0159-CC41-3E37F67DE0B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AAAB3-8482-47A1-8E61-31DC282D90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6532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6BF00D-FFF3-1E84-1737-820FDC7AE60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B028B4-F8C0-D9BC-9D65-B2C3DF1A587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F30CE2-5B18-9A16-661D-A62A365B351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A783C-D8E3-4D4B-A9FD-9511C1AB84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174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2D81C9-AAD5-09FA-6DA6-B5DA19DB323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213E12-63C7-522D-44D4-CACA7AE18A9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40DF4A-B562-3018-B285-9DD6CBAEDFE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62769-3A2B-4484-88E5-CCE1540484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8646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799BBB4-4733-4437-240F-F877595F5FA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4BE8A9A-CC0D-9D60-1FF8-79E59A0EFE6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1098933-CDBD-4BC4-FE0D-480B71072D5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FB283-09F7-4770-8DFE-EF4BE2E253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288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2A05627-AE39-6D25-45B3-4A026EA3583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AAAA087-1143-79E0-5F71-FF0D1E59D79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4D1A76D-E224-267D-CD4D-00969C47E5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A38BB-2348-4406-A783-2FE30F04B0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247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BCDA19F-6BF0-5F36-D6C4-157AF65EC3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EE64694-866B-C837-D0F0-2727B95BA4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CA9D11-96BF-EF96-DDC3-7FC5B49636F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C837-E53A-484A-A83D-A6F60BC03E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29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517209E-7534-7ED5-ADF2-36E4E68970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547514-2F06-D731-9976-0C7879BF62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06A62F-4263-534E-E523-DEA42464D0C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2A288-4693-4795-AF03-14AB2128CC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1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FFCE613-9273-5652-8BCA-E200923B4B9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7B05E3-E413-CCE7-EA26-8FD0A5706F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32F8A7-1338-7B35-C58F-0770E0113B5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A7CF3-5387-4AD0-8572-636FE75F78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42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B60DA2C-CF09-21D9-95EB-904D91189F0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74C73B8-E9FA-3769-799D-2E65D7CD81D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3647E6B-B494-3BB8-7F31-32DB5C1D3D9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2359D-387D-4C03-9DFC-492A41B612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61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F5BCA2F-D6AA-7C79-B338-D05EC5B9DB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CB4B2BB-66BA-9323-401A-72B4BF36FF6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514AAC2-1639-AB31-8C9A-B842D20E43D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0B2C5-2DA6-4CDE-8FDD-6979A4B49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1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1C880903-629C-FA18-3101-EEEE53B39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C0FD72B7-BE42-21D3-930B-25E169760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57C7E428-2F84-8066-4661-23321E04B00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FA9D6ADC-C15C-2943-CC3E-79CC6920C8A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2B0F8F4C-3377-A5F4-01CF-B02BDB362C1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4F4AB6-1096-4FF5-99F9-3258E8F8A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DEE6E85-E772-0395-5649-54F4BAFC0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4E7C0693-6E26-DA36-13EE-201516FEB4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7C13904E-5452-AB18-CDF5-EEEA5E606E2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6A6CB02D-A19C-6F76-7460-0303FEF9481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5">
            <a:extLst>
              <a:ext uri="{FF2B5EF4-FFF2-40B4-BE49-F238E27FC236}">
                <a16:creationId xmlns:a16="http://schemas.microsoft.com/office/drawing/2014/main" id="{7692A0CA-FA28-2F66-330B-A8615BA6812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BDB2A4F-53CC-4C81-869A-F1D8B29DD7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D39C9BE0-4E1C-C38E-184C-28DB007786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4ABED64A-0DA6-2BEB-D6E1-BF27F4EFD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E059F90B-F917-6F29-44D0-25AA9E6E9FC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6E0B928F-CCE9-8C3D-5704-F6A95C5219F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6A8BC0A9-158B-615C-DBA8-53DE9A06DEE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B8B2711-D61F-4404-B371-6FE0441FFC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81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jpeg"/><Relationship Id="rId5" Type="http://schemas.openxmlformats.org/officeDocument/2006/relationships/hyperlink" Target="http://apcug.org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gp/product/B08GR2NJT2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On%20a%20warm%20day,%20you%20might%20have%20use%20a%20small%20electric%20fan%20to%20keep%20this%20enclosure%20from%20overheating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gp/product/B0CMZJM6TH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gp/product/B0C8CZB5S7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dp/B0CZHJSM7P/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Crucial-PCIe-NAND-NVMe-3500MB/dp/B0B25P44CL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Kingston-2280-Internal-SNVS-2000G/dp/B091BG4HDW/" TargetMode="Externa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4466294D-AEEA-80BB-998D-77C9BF741B0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FB6D272-58CF-43CB-B32D-B79D1600559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B1F4BC7-5BBD-1F6A-A8A3-8E00163C9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1843"/>
            <a:ext cx="9144000" cy="132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000" b="1" baseline="0" dirty="0">
                <a:solidFill>
                  <a:srgbClr val="32946A"/>
                </a:solidFill>
                <a:cs typeface="Times New Roman" panose="02020603050405020304" pitchFamily="18" charset="0"/>
              </a:rPr>
              <a:t>3C-EXTERNAL M.2 SSD ENCLOSURES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A047E66-B61E-8AB0-0BE4-8F0AA543F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1" name="Rectangle 4">
            <a:extLst>
              <a:ext uri="{FF2B5EF4-FFF2-40B4-BE49-F238E27FC236}">
                <a16:creationId xmlns:a16="http://schemas.microsoft.com/office/drawing/2014/main" id="{1A6E7442-4B67-1AC8-4B28-57185A2EA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2" name="Rectangle 5">
            <a:extLst>
              <a:ext uri="{FF2B5EF4-FFF2-40B4-BE49-F238E27FC236}">
                <a16:creationId xmlns:a16="http://schemas.microsoft.com/office/drawing/2014/main" id="{E6D3117C-BBFD-400D-60A2-893EC0EE9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3" name="Rectangle 6">
            <a:extLst>
              <a:ext uri="{FF2B5EF4-FFF2-40B4-BE49-F238E27FC236}">
                <a16:creationId xmlns:a16="http://schemas.microsoft.com/office/drawing/2014/main" id="{E1BC93C8-E725-6994-6AA1-515AB660C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5" name="Picture 8">
            <a:hlinkClick r:id="rId2"/>
            <a:extLst>
              <a:ext uri="{FF2B5EF4-FFF2-40B4-BE49-F238E27FC236}">
                <a16:creationId xmlns:a16="http://schemas.microsoft.com/office/drawing/2014/main" id="{1FD482E5-9382-6AA7-16DF-CFE37A2F2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5273675"/>
            <a:ext cx="2801937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6" name="Picture 27">
            <a:extLst>
              <a:ext uri="{FF2B5EF4-FFF2-40B4-BE49-F238E27FC236}">
                <a16:creationId xmlns:a16="http://schemas.microsoft.com/office/drawing/2014/main" id="{EB99457C-1D49-CAB2-8607-6C0A1A1E2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2133600" y="3419475"/>
            <a:ext cx="4495800" cy="119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7" name="Slide Number Placeholder 1">
            <a:extLst>
              <a:ext uri="{FF2B5EF4-FFF2-40B4-BE49-F238E27FC236}">
                <a16:creationId xmlns:a16="http://schemas.microsoft.com/office/drawing/2014/main" id="{AA27E02E-5F84-F264-0AF5-B5C59435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351D3F-1630-460C-BC3F-9FEA48D354A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08" name="Picture 2">
            <a:hlinkClick r:id="rId5"/>
            <a:extLst>
              <a:ext uri="{FF2B5EF4-FFF2-40B4-BE49-F238E27FC236}">
                <a16:creationId xmlns:a16="http://schemas.microsoft.com/office/drawing/2014/main" id="{03615303-96B1-8317-063D-4F60D5ADDA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11713"/>
            <a:ext cx="21082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>
            <a:extLst>
              <a:ext uri="{FF2B5EF4-FFF2-40B4-BE49-F238E27FC236}">
                <a16:creationId xmlns:a16="http://schemas.microsoft.com/office/drawing/2014/main" id="{62A52C0D-2B25-6F70-E43C-B652FCBAF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5786A55-66CD-4BBC-8943-30F2B83DF1CF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A6572A-44DE-2540-5DA0-E17C3892301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8676" b="14197"/>
          <a:stretch/>
        </p:blipFill>
        <p:spPr>
          <a:xfrm>
            <a:off x="685902" y="2514624"/>
            <a:ext cx="8307004" cy="251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7547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M.2 SSDs ENCLOSURES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374755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To connect an M.2 SSD that is outside of a computer to a computer, you need an M.2 SSD enclosure that connects to one of the USB ports of the computer:</a:t>
            </a: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99809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"LENTION" M.2 ENCLOSURE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069963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low-cost </a:t>
            </a:r>
            <a:r>
              <a:rPr lang="en-US" altLang="en-US" sz="4000" dirty="0" err="1"/>
              <a:t>Lention</a:t>
            </a:r>
            <a:r>
              <a:rPr lang="en-US" altLang="en-US" sz="4000" dirty="0"/>
              <a:t> enclosure has no fan or cooling fins but, if you leave it open so that it does not overheat, you can insert a separately-purchased M.2 drive into it and use it as a clone target for </a:t>
            </a:r>
            <a:r>
              <a:rPr lang="en-US" altLang="en-US" sz="4000" dirty="0" err="1"/>
              <a:t>Rescuezilla</a:t>
            </a:r>
            <a:r>
              <a:rPr lang="en-US" altLang="en-US" sz="4000" dirty="0"/>
              <a:t> or </a:t>
            </a:r>
            <a:r>
              <a:rPr lang="en-US" altLang="en-US" sz="4000" dirty="0" err="1"/>
              <a:t>Clonezilla</a:t>
            </a:r>
            <a:r>
              <a:rPr lang="en-US" altLang="en-US" sz="4000" dirty="0"/>
              <a:t>:                      Do not use it as a permanent USB drive !</a:t>
            </a: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49051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"LENTION" M.2 ENCLOSURE (continued)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374755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On a warm day, you might have use a small electric fan to keep this enclosure from overheating: </a:t>
            </a:r>
            <a:r>
              <a:rPr lang="en-US" altLang="en-US" sz="4000" dirty="0">
                <a:hlinkClick r:id="rId2"/>
              </a:rPr>
              <a:t>https://www.amazon.com/gp/product/B08GR2NJT2/</a:t>
            </a:r>
            <a:endParaRPr lang="en-US" altLang="en-US" sz="40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7759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"ANYOYO" M.2 ENCLOSURE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222359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"ANYOYO" M.2 enclosure has a small fan and it can be used as a permanent M.2 enclosure after you insert a M.2 SSD: </a:t>
            </a:r>
            <a:r>
              <a:rPr lang="en-US" altLang="en-US" sz="4000" dirty="0">
                <a:hlinkClick r:id="rId2" action="ppaction://hlinkfile"/>
              </a:rPr>
              <a:t>https://www.amazon.com/ANYOYO-Enclosure-10Gbps-Cooling-Support/dp/B0D1K85DLG/</a:t>
            </a:r>
            <a:endParaRPr lang="en-US" altLang="en-US" sz="40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0733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"INEO" M.2 ENCLOSURE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222359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"Ineo" M.2 enclosure has a powerful fan and it can be used as a permanent M.2 enclosure after you insert a M.2 SSD </a:t>
            </a:r>
            <a:r>
              <a:rPr lang="en-US" altLang="en-US" sz="4000" dirty="0">
                <a:hlinkClick r:id="rId2"/>
              </a:rPr>
              <a:t>https://www.amazon.com/gp/product/B0CMZJM6TH/</a:t>
            </a:r>
            <a:endParaRPr lang="en-US" altLang="en-US" sz="40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89277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"ACASIS" M.2 ENCLOSURE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914" y="1066862"/>
            <a:ext cx="845797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"</a:t>
            </a:r>
            <a:r>
              <a:rPr lang="en-US" altLang="en-US" sz="4000" dirty="0" err="1"/>
              <a:t>Acasis</a:t>
            </a:r>
            <a:r>
              <a:rPr lang="en-US" altLang="en-US" sz="4000" dirty="0"/>
              <a:t>" enclosure also has a powerful fan and it can also be used as a permanent M.2 enclosure after you insert a M.2 SSD: </a:t>
            </a:r>
            <a:r>
              <a:rPr lang="en-US" altLang="en-US" sz="4000" dirty="0">
                <a:hlinkClick r:id="rId2"/>
              </a:rPr>
              <a:t>https://www.amazon.com/gp/product/B0C8CZB5S7/</a:t>
            </a:r>
            <a:endParaRPr lang="en-US" altLang="en-US" sz="4000" dirty="0"/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16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88277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"IDMEM" M.2 ENCLOSURE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914" y="1066862"/>
            <a:ext cx="845797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"IDMEM" enclosure also has a powerful fan:     </a:t>
            </a:r>
            <a:r>
              <a:rPr lang="en-US" altLang="en-US" sz="4000" dirty="0">
                <a:hlinkClick r:id="rId2"/>
              </a:rPr>
              <a:t>https://www.amazon.com/dp/B0CZHJSM7P/</a:t>
            </a:r>
            <a:endParaRPr lang="en-US" altLang="en-US" sz="40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17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45547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18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27307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D17288C1-FF97-588F-302B-A6F3C188F0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B4A9F33-BDAF-488A-9D45-5B889A1350F8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4B9A1048-D847-54E4-3C54-0D72FF51A7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84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 dirty="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C827E604-78C8-C9B4-C207-6DAA596B27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912" y="2133634"/>
            <a:ext cx="8839088" cy="3886098"/>
          </a:xfrm>
        </p:spPr>
        <p:txBody>
          <a:bodyPr/>
          <a:lstStyle/>
          <a:p>
            <a:pPr marL="0" indent="0"/>
            <a:r>
              <a:rPr lang="en-US" altLang="en-US" sz="60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/>
            <a:r>
              <a:rPr lang="en-US" altLang="en-US" sz="6000" dirty="0"/>
              <a:t>Click on </a:t>
            </a:r>
            <a:r>
              <a:rPr lang="en-US" altLang="en-US" sz="6000" dirty="0">
                <a:solidFill>
                  <a:srgbClr val="FF0000"/>
                </a:solidFill>
              </a:rPr>
              <a:t>"Meeting Notes"       </a:t>
            </a:r>
          </a:p>
          <a:p>
            <a:pPr marL="0" indent="0"/>
            <a:r>
              <a:rPr lang="en-US" altLang="en-US" sz="6000" dirty="0"/>
              <a:t>or contact </a:t>
            </a:r>
            <a:r>
              <a:rPr lang="en-US" altLang="en-US" sz="6000" dirty="0">
                <a:solidFill>
                  <a:srgbClr val="FF0000"/>
                </a:solidFill>
              </a:rPr>
              <a:t>fchao2@yahoo.com</a:t>
            </a:r>
            <a:endParaRPr lang="en-US" altLang="en-US" sz="6000" dirty="0"/>
          </a:p>
        </p:txBody>
      </p:sp>
      <p:sp>
        <p:nvSpPr>
          <p:cNvPr id="5125" name="Slide Number Placeholder 1">
            <a:extLst>
              <a:ext uri="{FF2B5EF4-FFF2-40B4-BE49-F238E27FC236}">
                <a16:creationId xmlns:a16="http://schemas.microsoft.com/office/drawing/2014/main" id="{37F694D5-B02E-1F2A-AB19-F23E8A3CA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AAFEC92-F8C8-46D9-B6F3-838CCA0981FA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 typeface="Arial" panose="020B0604020202020204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9DEC67D8-E1F9-89EA-AC43-C937303822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ED6574-5CF9-4669-BDAE-5950A2183F9E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B1662392-4BB7-4179-1BEB-44C8D6AAFA4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SUMMARY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A97A4C50-231C-B410-C095-FC0E9EFA2B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990514"/>
            <a:ext cx="8915400" cy="5715000"/>
          </a:xfrm>
        </p:spPr>
        <p:txBody>
          <a:bodyPr/>
          <a:lstStyle/>
          <a:p>
            <a:pPr indent="-341313"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  To clone an internal M.2 SSD, you need to buy and attach the following to your computer:                                             1) a M.2 SSD drive                                     which </a:t>
            </a:r>
            <a:r>
              <a:rPr lang="en-US" altLang="en-US" sz="4000"/>
              <a:t>inserts into                                                               </a:t>
            </a:r>
            <a:r>
              <a:rPr lang="en-US" altLang="en-US" sz="4000" dirty="0"/>
              <a:t>2) a M.2 SSD enclosure that can 	connect to an USB port on your 	computer</a:t>
            </a:r>
          </a:p>
        </p:txBody>
      </p:sp>
      <p:sp>
        <p:nvSpPr>
          <p:cNvPr id="6149" name="Slide Number Placeholder 1">
            <a:extLst>
              <a:ext uri="{FF2B5EF4-FFF2-40B4-BE49-F238E27FC236}">
                <a16:creationId xmlns:a16="http://schemas.microsoft.com/office/drawing/2014/main" id="{91BE073E-8789-3909-70F2-B911B97C8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0F4182-A244-493C-8EF7-15EC7F46AED8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FC56A642-6CB7-6B53-9783-7D4E5B14ACE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14B61E-48B8-404D-BCC3-02FE45B10233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5D83213B-A1F4-6676-4473-041E97324F4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2202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TOPICS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E0C3AF5-BE78-7167-0EBA-50534FD30DE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685710"/>
            <a:ext cx="9067800" cy="6172200"/>
          </a:xfrm>
        </p:spPr>
        <p:txBody>
          <a:bodyPr/>
          <a:lstStyle/>
          <a:p>
            <a:pPr marL="571500" indent="-571500" eaLnBrk="1" hangingPunct="1">
              <a:spcBef>
                <a:spcPct val="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M.2 SSDs</a:t>
            </a:r>
          </a:p>
          <a:p>
            <a:pPr marL="571500" indent="-571500" eaLnBrk="1" hangingPunct="1">
              <a:spcBef>
                <a:spcPct val="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SSD enclosures</a:t>
            </a:r>
          </a:p>
        </p:txBody>
      </p:sp>
      <p:sp>
        <p:nvSpPr>
          <p:cNvPr id="7173" name="Slide Number Placeholder 1">
            <a:extLst>
              <a:ext uri="{FF2B5EF4-FFF2-40B4-BE49-F238E27FC236}">
                <a16:creationId xmlns:a16="http://schemas.microsoft.com/office/drawing/2014/main" id="{4A7DBD37-60AE-A2C9-4105-ACF76163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84FC8D9-DBB1-495F-A82F-339D00813453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M.2 SSDs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374755"/>
            <a:ext cx="8686572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M.2 is pronounced "M dot 2"</a:t>
            </a:r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"SSD" stands for "solid state drive"</a:t>
            </a:r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M.2 solid state drives are about the size and shape of a stick of chewing gum</a:t>
            </a: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38121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M.2 SSDs (continued)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374755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Older computers use                                  SATA M.2 SSDs                                            (SATA = "Serial AT Attachment")</a:t>
            </a:r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Newer computers use                               NVME M.2 SSD                                        (NVME = "Non-Volatile Memory Express")</a:t>
            </a: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17272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M.2 SSDs (continued)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374755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M.2 </a:t>
            </a:r>
            <a:r>
              <a:rPr lang="en-US" altLang="en-US" sz="4000" dirty="0" err="1"/>
              <a:t>NVMe</a:t>
            </a:r>
            <a:r>
              <a:rPr lang="en-US" altLang="en-US" sz="4000" dirty="0"/>
              <a:t> SSDs range in size from 500 Megabytes to 4 Terabytes</a:t>
            </a:r>
          </a:p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At the 500 Megabyte size, you will experience the space limitations of a crowded closet !</a:t>
            </a: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4360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C54AF541-9C32-382A-2FFC-0D825466D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2"/>
            <a:ext cx="9143882" cy="1143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M.2 SSDs (continued)</a:t>
            </a: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53744D7-2CC5-55D5-7380-2E1F7FF1E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714" y="1374755"/>
            <a:ext cx="8915286" cy="5483155"/>
          </a:xfrm>
        </p:spPr>
        <p:txBody>
          <a:bodyPr/>
          <a:lstStyle/>
          <a:p>
            <a:pPr marL="5715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One popular example of a 4 Terabyte </a:t>
            </a:r>
            <a:r>
              <a:rPr lang="en-US" altLang="en-US" sz="4000" dirty="0" err="1"/>
              <a:t>NVMe</a:t>
            </a:r>
            <a:r>
              <a:rPr lang="en-US" altLang="en-US" sz="4000" dirty="0"/>
              <a:t> M.2 SSD:                                          </a:t>
            </a:r>
            <a:r>
              <a:rPr lang="en-US" altLang="en-US" sz="4000" dirty="0">
                <a:hlinkClick r:id="rId2"/>
              </a:rPr>
              <a:t>https://www.amazon.com/Crucial-PCIe-NAND-NVMe-3500MB/dp/B0B25P44CL/</a:t>
            </a:r>
            <a:endParaRPr lang="en-US" altLang="en-US" sz="4000" dirty="0"/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49458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9D7F8EB5-FDAE-CF14-0C63-B30D4E48BCB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08891B4-863E-4471-A5BA-8E2ED0599C9D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555" name="Rectangle 1">
            <a:extLst>
              <a:ext uri="{FF2B5EF4-FFF2-40B4-BE49-F238E27FC236}">
                <a16:creationId xmlns:a16="http://schemas.microsoft.com/office/drawing/2014/main" id="{3EC15A10-6246-48DC-2117-648141C18A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-228600"/>
            <a:ext cx="9067800" cy="1066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M.2 SSDs (continued)</a:t>
            </a: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697FF740-5184-7AAD-787F-A8CF24E5C00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9144000" cy="4735513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/>
              <a:t>The following 2TB Kingston M.2 SSD is typical of the ones that are inside most of the medium and low-end "Windows.." computers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>
                <a:hlinkClick r:id="rId2"/>
              </a:rPr>
              <a:t>https://www.amazon.com/Kingston-2280-Internal-SNVS-2000G/dp/B091BG4HDW/</a:t>
            </a:r>
            <a:endParaRPr lang="en-US" altLang="en-US" sz="3600" dirty="0"/>
          </a:p>
        </p:txBody>
      </p:sp>
      <p:sp>
        <p:nvSpPr>
          <p:cNvPr id="23557" name="Slide Number Placeholder 1">
            <a:extLst>
              <a:ext uri="{FF2B5EF4-FFF2-40B4-BE49-F238E27FC236}">
                <a16:creationId xmlns:a16="http://schemas.microsoft.com/office/drawing/2014/main" id="{F54094BF-64B2-71A5-8964-64A4ED6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4A01E2E-FFC8-4D8C-BA40-878EDD1B302C}" type="slidenum"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 typeface="Arial" panose="020B0604020202020204" pitchFamily="3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5743</TotalTime>
  <Words>670</Words>
  <Application>Microsoft Office PowerPoint</Application>
  <PresentationFormat>On-screen Show (4:3)</PresentationFormat>
  <Paragraphs>76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Default Design</vt:lpstr>
      <vt:lpstr>1_Default Design</vt:lpstr>
      <vt:lpstr>3_Default Design</vt:lpstr>
      <vt:lpstr>PowerPoint Presentation</vt:lpstr>
      <vt:lpstr>Web location for this presentation:</vt:lpstr>
      <vt:lpstr>SUMMARY</vt:lpstr>
      <vt:lpstr>TOPICS</vt:lpstr>
      <vt:lpstr>M.2 SSDs</vt:lpstr>
      <vt:lpstr>M.2 SSDs (continued)</vt:lpstr>
      <vt:lpstr>M.2 SSDs (continued)</vt:lpstr>
      <vt:lpstr>M.2 SSDs (continued)</vt:lpstr>
      <vt:lpstr>M.2 SSDs (continued)</vt:lpstr>
      <vt:lpstr>PowerPoint Presentation</vt:lpstr>
      <vt:lpstr>M.2 SSDs ENCLOSURES</vt:lpstr>
      <vt:lpstr>"LENTION" M.2 ENCLOSURE</vt:lpstr>
      <vt:lpstr>"LENTION" M.2 ENCLOSURE (continued)</vt:lpstr>
      <vt:lpstr>"ANYOYO" M.2 ENCLOSURE</vt:lpstr>
      <vt:lpstr>"INEO" M.2 ENCLOSURE</vt:lpstr>
      <vt:lpstr>"ACASIS" M.2 ENCLOSURE</vt:lpstr>
      <vt:lpstr>"IDMEM" M.2 ENCLOSURE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630</cp:revision>
  <dcterms:modified xsi:type="dcterms:W3CDTF">2024-08-12T03:07:55Z</dcterms:modified>
</cp:coreProperties>
</file>