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 id="2147483664" r:id="rId2"/>
    <p:sldMasterId id="2147484447" r:id="rId3"/>
  </p:sldMasterIdLst>
  <p:notesMasterIdLst>
    <p:notesMasterId r:id="rId50"/>
  </p:notesMasterIdLst>
  <p:sldIdLst>
    <p:sldId id="738" r:id="rId4"/>
    <p:sldId id="625" r:id="rId5"/>
    <p:sldId id="1999" r:id="rId6"/>
    <p:sldId id="2076" r:id="rId7"/>
    <p:sldId id="2348" r:id="rId8"/>
    <p:sldId id="2349" r:id="rId9"/>
    <p:sldId id="2387" r:id="rId10"/>
    <p:sldId id="2388" r:id="rId11"/>
    <p:sldId id="2350" r:id="rId12"/>
    <p:sldId id="2351" r:id="rId13"/>
    <p:sldId id="2352" r:id="rId14"/>
    <p:sldId id="2353" r:id="rId15"/>
    <p:sldId id="2354" r:id="rId16"/>
    <p:sldId id="2355" r:id="rId17"/>
    <p:sldId id="2356" r:id="rId18"/>
    <p:sldId id="2357" r:id="rId19"/>
    <p:sldId id="2358" r:id="rId20"/>
    <p:sldId id="2359" r:id="rId21"/>
    <p:sldId id="2360" r:id="rId22"/>
    <p:sldId id="2361" r:id="rId23"/>
    <p:sldId id="2362" r:id="rId24"/>
    <p:sldId id="2363" r:id="rId25"/>
    <p:sldId id="2364" r:id="rId26"/>
    <p:sldId id="2365" r:id="rId27"/>
    <p:sldId id="2366" r:id="rId28"/>
    <p:sldId id="2367" r:id="rId29"/>
    <p:sldId id="2368" r:id="rId30"/>
    <p:sldId id="2369" r:id="rId31"/>
    <p:sldId id="2370" r:id="rId32"/>
    <p:sldId id="2371" r:id="rId33"/>
    <p:sldId id="2372" r:id="rId34"/>
    <p:sldId id="2373" r:id="rId35"/>
    <p:sldId id="2374" r:id="rId36"/>
    <p:sldId id="2375" r:id="rId37"/>
    <p:sldId id="2376" r:id="rId38"/>
    <p:sldId id="2377" r:id="rId39"/>
    <p:sldId id="2378" r:id="rId40"/>
    <p:sldId id="2379" r:id="rId41"/>
    <p:sldId id="2380" r:id="rId42"/>
    <p:sldId id="2381" r:id="rId43"/>
    <p:sldId id="2382" r:id="rId44"/>
    <p:sldId id="2383" r:id="rId45"/>
    <p:sldId id="2384" r:id="rId46"/>
    <p:sldId id="2385" r:id="rId47"/>
    <p:sldId id="2386" r:id="rId48"/>
    <p:sldId id="2274" r:id="rId49"/>
  </p:sldIdLst>
  <p:sldSz cx="9144000" cy="6858000" type="screen4x3"/>
  <p:notesSz cx="7315200" cy="9601200"/>
  <p:defaultTextStyle>
    <a:defPPr>
      <a:defRPr lang="en-GB"/>
    </a:defPPr>
    <a:lvl1pPr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1pPr>
    <a:lvl2pPr marL="742950" indent="-28575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2pPr>
    <a:lvl3pPr marL="11430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3pPr>
    <a:lvl4pPr marL="16002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4pPr>
    <a:lvl5pPr marL="20574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5pPr>
    <a:lvl6pPr marL="22860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6pPr>
    <a:lvl7pPr marL="27432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7pPr>
    <a:lvl8pPr marL="32004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8pPr>
    <a:lvl9pPr marL="36576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462" autoAdjust="0"/>
    <p:restoredTop sz="94646" autoAdjust="0"/>
  </p:normalViewPr>
  <p:slideViewPr>
    <p:cSldViewPr>
      <p:cViewPr varScale="1">
        <p:scale>
          <a:sx n="40" d="100"/>
          <a:sy n="40" d="100"/>
        </p:scale>
        <p:origin x="885" y="27"/>
      </p:cViewPr>
      <p:guideLst>
        <p:guide orient="horz" pos="2160"/>
        <p:guide pos="2880"/>
      </p:guideLst>
    </p:cSldViewPr>
  </p:slideViewPr>
  <p:notesTextViewPr>
    <p:cViewPr>
      <p:scale>
        <a:sx n="1" d="1"/>
        <a:sy n="1" d="1"/>
      </p:scale>
      <p:origin x="0" y="0"/>
    </p:cViewPr>
  </p:notesTextViewPr>
  <p:gridSpacing cx="76198" cy="7619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notesMaster" Target="notesMasters/notesMaster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8" Type="http://schemas.openxmlformats.org/officeDocument/2006/relationships/slide" Target="slides/slide5.xml"/><Relationship Id="rId51"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6386" name="AutoShape 1">
            <a:extLst>
              <a:ext uri="{FF2B5EF4-FFF2-40B4-BE49-F238E27FC236}">
                <a16:creationId xmlns:a16="http://schemas.microsoft.com/office/drawing/2014/main" id="{89852666-1A71-FC52-7D85-AE1E4865BA71}"/>
              </a:ext>
            </a:extLst>
          </p:cNvPr>
          <p:cNvSpPr>
            <a:spLocks noChangeArrowheads="1"/>
          </p:cNvSpPr>
          <p:nvPr/>
        </p:nvSpPr>
        <p:spPr bwMode="auto">
          <a:xfrm>
            <a:off x="0" y="0"/>
            <a:ext cx="7315200" cy="96012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SzPct val="100000"/>
              <a:buFont typeface="Times New Roman" panose="02020603050405020304" pitchFamily="18" charset="0"/>
              <a:buNone/>
            </a:pPr>
            <a:endParaRPr lang="en-US" altLang="en-US"/>
          </a:p>
        </p:txBody>
      </p:sp>
      <p:sp>
        <p:nvSpPr>
          <p:cNvPr id="3075" name="Rectangle 2">
            <a:extLst>
              <a:ext uri="{FF2B5EF4-FFF2-40B4-BE49-F238E27FC236}">
                <a16:creationId xmlns:a16="http://schemas.microsoft.com/office/drawing/2014/main" id="{61259A93-592A-590B-8FBF-A63EDC980015}"/>
              </a:ext>
            </a:extLst>
          </p:cNvPr>
          <p:cNvSpPr>
            <a:spLocks noGrp="1" noChangeArrowheads="1"/>
          </p:cNvSpPr>
          <p:nvPr>
            <p:ph type="hdr"/>
          </p:nvPr>
        </p:nvSpPr>
        <p:spPr bwMode="auto">
          <a:xfrm>
            <a:off x="0" y="0"/>
            <a:ext cx="3168650" cy="477838"/>
          </a:xfrm>
          <a:prstGeom prst="rect">
            <a:avLst/>
          </a:prstGeom>
          <a:noFill/>
          <a:ln>
            <a:noFill/>
          </a:ln>
          <a:effectLst/>
        </p:spPr>
        <p:txBody>
          <a:bodyPr vert="horz" wrap="square" lIns="95139" tIns="49472" rIns="95139" bIns="49472" numCol="1" anchor="t" anchorCtr="0" compatLnSpc="1">
            <a:prstTxWarp prst="textNoShape">
              <a:avLst/>
            </a:prstTxWarp>
          </a:bodyPr>
          <a:lstStyle>
            <a:lvl1pPr defTabSz="482600" eaLnBrk="1" hangingPunct="1">
              <a:buSzPct val="100000"/>
              <a:buFont typeface="Arial" panose="020B0604020202020204" pitchFamily="34" charset="0"/>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anose="02020603050405020304" pitchFamily="18" charset="0"/>
              </a:defRPr>
            </a:lvl1pPr>
          </a:lstStyle>
          <a:p>
            <a:pPr>
              <a:defRPr/>
            </a:pPr>
            <a:endParaRPr lang="en-US" altLang="en-US"/>
          </a:p>
        </p:txBody>
      </p:sp>
      <p:sp>
        <p:nvSpPr>
          <p:cNvPr id="3076" name="Rectangle 3">
            <a:extLst>
              <a:ext uri="{FF2B5EF4-FFF2-40B4-BE49-F238E27FC236}">
                <a16:creationId xmlns:a16="http://schemas.microsoft.com/office/drawing/2014/main" id="{0B7E0166-F4FC-AAF5-F273-04942CB3A38B}"/>
              </a:ext>
            </a:extLst>
          </p:cNvPr>
          <p:cNvSpPr>
            <a:spLocks noGrp="1" noChangeArrowheads="1"/>
          </p:cNvSpPr>
          <p:nvPr>
            <p:ph type="dt"/>
          </p:nvPr>
        </p:nvSpPr>
        <p:spPr bwMode="auto">
          <a:xfrm>
            <a:off x="4143375" y="0"/>
            <a:ext cx="3168650" cy="477838"/>
          </a:xfrm>
          <a:prstGeom prst="rect">
            <a:avLst/>
          </a:prstGeom>
          <a:noFill/>
          <a:ln>
            <a:noFill/>
          </a:ln>
          <a:effectLst/>
        </p:spPr>
        <p:txBody>
          <a:bodyPr vert="horz" wrap="square" lIns="95139" tIns="49472" rIns="95139" bIns="49472" numCol="1" anchor="t" anchorCtr="0" compatLnSpc="1">
            <a:prstTxWarp prst="textNoShape">
              <a:avLst/>
            </a:prstTxWarp>
          </a:bodyPr>
          <a:lstStyle>
            <a:lvl1pPr algn="r" defTabSz="482600" eaLnBrk="1" hangingPunct="1">
              <a:buSzPct val="100000"/>
              <a:buFont typeface="Arial" panose="020B0604020202020204" pitchFamily="34" charset="0"/>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anose="02020603050405020304" pitchFamily="18" charset="0"/>
              </a:defRPr>
            </a:lvl1pPr>
          </a:lstStyle>
          <a:p>
            <a:pPr>
              <a:defRPr/>
            </a:pPr>
            <a:endParaRPr lang="en-US" altLang="en-US"/>
          </a:p>
        </p:txBody>
      </p:sp>
      <p:sp>
        <p:nvSpPr>
          <p:cNvPr id="16389" name="Rectangle 4">
            <a:extLst>
              <a:ext uri="{FF2B5EF4-FFF2-40B4-BE49-F238E27FC236}">
                <a16:creationId xmlns:a16="http://schemas.microsoft.com/office/drawing/2014/main" id="{2F48C6B0-C2D6-E105-4884-D0E9F59981DE}"/>
              </a:ext>
            </a:extLst>
          </p:cNvPr>
          <p:cNvSpPr>
            <a:spLocks noGrp="1" noRot="1" noChangeAspect="1" noChangeArrowheads="1"/>
          </p:cNvSpPr>
          <p:nvPr>
            <p:ph type="sldImg"/>
          </p:nvPr>
        </p:nvSpPr>
        <p:spPr bwMode="auto">
          <a:xfrm>
            <a:off x="1257300" y="720725"/>
            <a:ext cx="4799013" cy="3598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3078" name="Rectangle 5">
            <a:extLst>
              <a:ext uri="{FF2B5EF4-FFF2-40B4-BE49-F238E27FC236}">
                <a16:creationId xmlns:a16="http://schemas.microsoft.com/office/drawing/2014/main" id="{66D2D0F8-29F0-A6E3-9ADA-710D8266426F}"/>
              </a:ext>
            </a:extLst>
          </p:cNvPr>
          <p:cNvSpPr>
            <a:spLocks noGrp="1" noChangeArrowheads="1"/>
          </p:cNvSpPr>
          <p:nvPr>
            <p:ph type="body"/>
          </p:nvPr>
        </p:nvSpPr>
        <p:spPr bwMode="auto">
          <a:xfrm>
            <a:off x="731838" y="4560888"/>
            <a:ext cx="5849937" cy="4318000"/>
          </a:xfrm>
          <a:prstGeom prst="rect">
            <a:avLst/>
          </a:prstGeom>
          <a:noFill/>
          <a:ln>
            <a:noFill/>
          </a:ln>
          <a:effectLst/>
        </p:spPr>
        <p:txBody>
          <a:bodyPr vert="horz" wrap="square" lIns="95139" tIns="49472" rIns="95139" bIns="49472" numCol="1" anchor="ctr" anchorCtr="0" compatLnSpc="1">
            <a:prstTxWarp prst="textNoShape">
              <a:avLst/>
            </a:prstTxWarp>
          </a:bodyPr>
          <a:lstStyle/>
          <a:p>
            <a:pPr lvl="0"/>
            <a:endParaRPr lang="en-US" altLang="en-US" noProof="0"/>
          </a:p>
        </p:txBody>
      </p:sp>
      <p:sp>
        <p:nvSpPr>
          <p:cNvPr id="3079" name="Rectangle 6">
            <a:extLst>
              <a:ext uri="{FF2B5EF4-FFF2-40B4-BE49-F238E27FC236}">
                <a16:creationId xmlns:a16="http://schemas.microsoft.com/office/drawing/2014/main" id="{4AF0F559-CF0E-2E06-952D-00936D3B6814}"/>
              </a:ext>
            </a:extLst>
          </p:cNvPr>
          <p:cNvSpPr>
            <a:spLocks noGrp="1" noChangeArrowheads="1"/>
          </p:cNvSpPr>
          <p:nvPr>
            <p:ph type="ftr"/>
          </p:nvPr>
        </p:nvSpPr>
        <p:spPr bwMode="auto">
          <a:xfrm>
            <a:off x="0" y="9120188"/>
            <a:ext cx="3168650" cy="477837"/>
          </a:xfrm>
          <a:prstGeom prst="rect">
            <a:avLst/>
          </a:prstGeom>
          <a:noFill/>
          <a:ln>
            <a:noFill/>
          </a:ln>
          <a:effectLst/>
        </p:spPr>
        <p:txBody>
          <a:bodyPr vert="horz" wrap="square" lIns="95139" tIns="49472" rIns="95139" bIns="49472" numCol="1" anchor="b" anchorCtr="0" compatLnSpc="1">
            <a:prstTxWarp prst="textNoShape">
              <a:avLst/>
            </a:prstTxWarp>
          </a:bodyPr>
          <a:lstStyle>
            <a:lvl1pPr defTabSz="482600" eaLnBrk="1" hangingPunct="1">
              <a:buSzPct val="100000"/>
              <a:buFont typeface="Arial" panose="020B0604020202020204" pitchFamily="34" charset="0"/>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anose="02020603050405020304" pitchFamily="18" charset="0"/>
              </a:defRPr>
            </a:lvl1pPr>
          </a:lstStyle>
          <a:p>
            <a:pPr>
              <a:defRPr/>
            </a:pPr>
            <a:endParaRPr lang="en-US" altLang="en-US"/>
          </a:p>
        </p:txBody>
      </p:sp>
      <p:sp>
        <p:nvSpPr>
          <p:cNvPr id="3080" name="Rectangle 7">
            <a:extLst>
              <a:ext uri="{FF2B5EF4-FFF2-40B4-BE49-F238E27FC236}">
                <a16:creationId xmlns:a16="http://schemas.microsoft.com/office/drawing/2014/main" id="{F38B5944-28DB-7E07-96B0-A6DBD3D7F90D}"/>
              </a:ext>
            </a:extLst>
          </p:cNvPr>
          <p:cNvSpPr>
            <a:spLocks noGrp="1" noChangeArrowheads="1"/>
          </p:cNvSpPr>
          <p:nvPr>
            <p:ph type="sldNum"/>
          </p:nvPr>
        </p:nvSpPr>
        <p:spPr bwMode="auto">
          <a:xfrm>
            <a:off x="4143375" y="9120188"/>
            <a:ext cx="3168650" cy="477837"/>
          </a:xfrm>
          <a:prstGeom prst="rect">
            <a:avLst/>
          </a:prstGeom>
          <a:noFill/>
          <a:ln>
            <a:noFill/>
          </a:ln>
          <a:effectLst/>
        </p:spPr>
        <p:txBody>
          <a:bodyPr vert="horz" wrap="square" lIns="95139" tIns="49472" rIns="95139" bIns="49472" numCol="1" anchor="b" anchorCtr="0" compatLnSpc="1">
            <a:prstTxWarp prst="textNoShape">
              <a:avLst/>
            </a:prstTxWarp>
          </a:bodyPr>
          <a:lstStyle>
            <a:lvl1pPr algn="r" defTabSz="482600" eaLnBrk="1" hangingPunct="1">
              <a:buSzPct val="100000"/>
              <a:buFont typeface="Arial" panose="020B0604020202020204" pitchFamily="34" charset="0"/>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anose="02020603050405020304" pitchFamily="18" charset="0"/>
              </a:defRPr>
            </a:lvl1pPr>
          </a:lstStyle>
          <a:p>
            <a:pPr>
              <a:defRPr/>
            </a:pPr>
            <a:fld id="{701A2543-F247-4F1B-810D-CFA19C5997C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57200" rtl="0" eaLnBrk="0" fontAlgn="base" hangingPunct="0">
      <a:spcBef>
        <a:spcPct val="30000"/>
      </a:spcBef>
      <a:spcAft>
        <a:spcPct val="0"/>
      </a:spcAft>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57200" rtl="0" eaLnBrk="0" fontAlgn="base" hangingPunct="0">
      <a:spcBef>
        <a:spcPct val="30000"/>
      </a:spcBef>
      <a:spcAft>
        <a:spcPct val="0"/>
      </a:spcAft>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57200" rtl="0" eaLnBrk="0" fontAlgn="base" hangingPunct="0">
      <a:spcBef>
        <a:spcPct val="30000"/>
      </a:spcBef>
      <a:spcAft>
        <a:spcPct val="0"/>
      </a:spcAft>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57200" rtl="0" eaLnBrk="0" fontAlgn="base" hangingPunct="0">
      <a:spcBef>
        <a:spcPct val="30000"/>
      </a:spcBef>
      <a:spcAft>
        <a:spcPct val="0"/>
      </a:spcAft>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6E20C242-FEFE-3BBC-7786-EB1D5FD4009B}"/>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338FC25D-F17E-4EF6-B562-12A97D107EDA}" type="slidenum">
              <a:rPr lang="en-US" altLang="en-US" sz="1300" smtClean="0"/>
              <a:pPr>
                <a:spcBef>
                  <a:spcPct val="0"/>
                </a:spcBef>
                <a:buFontTx/>
                <a:buNone/>
              </a:pPr>
              <a:t>3</a:t>
            </a:fld>
            <a:endParaRPr lang="en-US" altLang="en-US" sz="1300"/>
          </a:p>
        </p:txBody>
      </p:sp>
      <p:sp>
        <p:nvSpPr>
          <p:cNvPr id="23555" name="Rectangle 1">
            <a:extLst>
              <a:ext uri="{FF2B5EF4-FFF2-40B4-BE49-F238E27FC236}">
                <a16:creationId xmlns:a16="http://schemas.microsoft.com/office/drawing/2014/main" id="{E48EC62C-A38F-1A88-E099-51826CBF3D72}"/>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556" name="Rectangle 2">
            <a:extLst>
              <a:ext uri="{FF2B5EF4-FFF2-40B4-BE49-F238E27FC236}">
                <a16:creationId xmlns:a16="http://schemas.microsoft.com/office/drawing/2014/main" id="{6144DE73-FCAC-4392-DE27-06277F8FB926}"/>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12</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7355633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13</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8050128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14</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1398899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15</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15545359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16</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19677704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17</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4921984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18</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39589685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19</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13956044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20</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34970234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21</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4056645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4</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22</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16079316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23</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24986562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24</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433512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25</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21511818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26</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16287555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27</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2667799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28</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32483404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29</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29630035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30</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390170407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31</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3512361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5</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230583659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32</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56421945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33</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228122460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34</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25040243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35</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373141080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36</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268322528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37</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100552709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38</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305389564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39</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247661525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40</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256799978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41</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3522802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6</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225687481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42</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189984168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43</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156673680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44</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287651289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45</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86055016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11A66A99-3CCA-0410-2E15-ABF444E950D7}"/>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A46DA7B-69D9-45E9-98B7-C8C434C49BD5}" type="slidenum">
              <a:rPr lang="en-US" altLang="en-US" sz="1300" smtClean="0"/>
              <a:pPr>
                <a:spcBef>
                  <a:spcPct val="0"/>
                </a:spcBef>
                <a:buFontTx/>
                <a:buNone/>
              </a:pPr>
              <a:t>46</a:t>
            </a:fld>
            <a:endParaRPr lang="en-US" altLang="en-US" sz="1300"/>
          </a:p>
        </p:txBody>
      </p:sp>
      <p:sp>
        <p:nvSpPr>
          <p:cNvPr id="27651" name="Rectangle 1">
            <a:extLst>
              <a:ext uri="{FF2B5EF4-FFF2-40B4-BE49-F238E27FC236}">
                <a16:creationId xmlns:a16="http://schemas.microsoft.com/office/drawing/2014/main" id="{25ADB0C5-E67F-CF56-A879-053E82053AC5}"/>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7652" name="Rectangle 2">
            <a:extLst>
              <a:ext uri="{FF2B5EF4-FFF2-40B4-BE49-F238E27FC236}">
                <a16:creationId xmlns:a16="http://schemas.microsoft.com/office/drawing/2014/main" id="{B1F58797-5258-3E49-D964-C562DFA89886}"/>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34165696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7</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2965323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8</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27692777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9</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32464598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10</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10195212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6947464-F082-5FB4-FBF7-F5D3BD47524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FontTx/>
              <a:buNone/>
            </a:pPr>
            <a:fld id="{4718FE88-B8D1-4ED3-AEEB-DF28E6CD5F04}" type="slidenum">
              <a:rPr lang="en-US" altLang="en-US" sz="1300" smtClean="0"/>
              <a:pPr>
                <a:spcBef>
                  <a:spcPct val="0"/>
                </a:spcBef>
                <a:buFontTx/>
                <a:buNone/>
              </a:pPr>
              <a:t>11</a:t>
            </a:fld>
            <a:endParaRPr lang="en-US" altLang="en-US" sz="1300"/>
          </a:p>
        </p:txBody>
      </p:sp>
      <p:sp>
        <p:nvSpPr>
          <p:cNvPr id="25603" name="Rectangle 1">
            <a:extLst>
              <a:ext uri="{FF2B5EF4-FFF2-40B4-BE49-F238E27FC236}">
                <a16:creationId xmlns:a16="http://schemas.microsoft.com/office/drawing/2014/main" id="{01260A45-3589-5982-D289-1F21700990B3}"/>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a:extLst>
              <a:ext uri="{FF2B5EF4-FFF2-40B4-BE49-F238E27FC236}">
                <a16:creationId xmlns:a16="http://schemas.microsoft.com/office/drawing/2014/main" id="{64F59D19-DB95-68D0-AE57-1DE6577509C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42120006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3">
            <a:extLst>
              <a:ext uri="{FF2B5EF4-FFF2-40B4-BE49-F238E27FC236}">
                <a16:creationId xmlns:a16="http://schemas.microsoft.com/office/drawing/2014/main" id="{F5BBAF2F-37F2-6B2B-82AD-B1C0CF5E39B6}"/>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83F43944-DD2B-9ED1-1F13-11964B894FAB}"/>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854B82C6-B377-B302-1B79-C95890AE9154}"/>
              </a:ext>
            </a:extLst>
          </p:cNvPr>
          <p:cNvSpPr>
            <a:spLocks noGrp="1" noChangeArrowheads="1"/>
          </p:cNvSpPr>
          <p:nvPr>
            <p:ph type="sldNum" idx="12"/>
          </p:nvPr>
        </p:nvSpPr>
        <p:spPr>
          <a:ln/>
        </p:spPr>
        <p:txBody>
          <a:bodyPr/>
          <a:lstStyle>
            <a:lvl1pPr>
              <a:defRPr/>
            </a:lvl1pPr>
          </a:lstStyle>
          <a:p>
            <a:pPr>
              <a:defRPr/>
            </a:pPr>
            <a:fld id="{0C0E2DDA-5F0B-4F76-B8B0-B612F8150DA1}" type="slidenum">
              <a:rPr lang="en-US" altLang="en-US"/>
              <a:pPr>
                <a:defRPr/>
              </a:pPr>
              <a:t>‹#›</a:t>
            </a:fld>
            <a:endParaRPr lang="en-US" altLang="en-US"/>
          </a:p>
        </p:txBody>
      </p:sp>
    </p:spTree>
    <p:extLst>
      <p:ext uri="{BB962C8B-B14F-4D97-AF65-F5344CB8AC3E}">
        <p14:creationId xmlns:p14="http://schemas.microsoft.com/office/powerpoint/2010/main" val="1096140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D52BA38B-2E9F-E08F-597A-2AC7090495BD}"/>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258620C1-BA59-069A-5897-170225960AE6}"/>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EEC706DD-6EBB-C9CB-9774-FE49C4CFE537}"/>
              </a:ext>
            </a:extLst>
          </p:cNvPr>
          <p:cNvSpPr>
            <a:spLocks noGrp="1" noChangeArrowheads="1"/>
          </p:cNvSpPr>
          <p:nvPr>
            <p:ph type="sldNum" idx="12"/>
          </p:nvPr>
        </p:nvSpPr>
        <p:spPr>
          <a:ln/>
        </p:spPr>
        <p:txBody>
          <a:bodyPr/>
          <a:lstStyle>
            <a:lvl1pPr>
              <a:defRPr/>
            </a:lvl1pPr>
          </a:lstStyle>
          <a:p>
            <a:pPr>
              <a:defRPr/>
            </a:pPr>
            <a:fld id="{4F8631D9-879A-473B-B061-7F4B3C8EF999}" type="slidenum">
              <a:rPr lang="en-US" altLang="en-US"/>
              <a:pPr>
                <a:defRPr/>
              </a:pPr>
              <a:t>‹#›</a:t>
            </a:fld>
            <a:endParaRPr lang="en-US" altLang="en-US"/>
          </a:p>
        </p:txBody>
      </p:sp>
    </p:spTree>
    <p:extLst>
      <p:ext uri="{BB962C8B-B14F-4D97-AF65-F5344CB8AC3E}">
        <p14:creationId xmlns:p14="http://schemas.microsoft.com/office/powerpoint/2010/main" val="1227279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5813" cy="58499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499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88BE3CB5-8E82-9ECF-6ED5-120AA77A31DF}"/>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05D397B3-83F8-6970-8106-8218510F18DD}"/>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30E4E19-C329-381F-C8E6-B98724C4910F}"/>
              </a:ext>
            </a:extLst>
          </p:cNvPr>
          <p:cNvSpPr>
            <a:spLocks noGrp="1" noChangeArrowheads="1"/>
          </p:cNvSpPr>
          <p:nvPr>
            <p:ph type="sldNum" idx="12"/>
          </p:nvPr>
        </p:nvSpPr>
        <p:spPr>
          <a:ln/>
        </p:spPr>
        <p:txBody>
          <a:bodyPr/>
          <a:lstStyle>
            <a:lvl1pPr>
              <a:defRPr/>
            </a:lvl1pPr>
          </a:lstStyle>
          <a:p>
            <a:pPr>
              <a:defRPr/>
            </a:pPr>
            <a:fld id="{DBA8B00C-6F8E-4D05-A406-9359C139E1F3}" type="slidenum">
              <a:rPr lang="en-US" altLang="en-US"/>
              <a:pPr>
                <a:defRPr/>
              </a:pPr>
              <a:t>‹#›</a:t>
            </a:fld>
            <a:endParaRPr lang="en-US" altLang="en-US"/>
          </a:p>
        </p:txBody>
      </p:sp>
    </p:spTree>
    <p:extLst>
      <p:ext uri="{BB962C8B-B14F-4D97-AF65-F5344CB8AC3E}">
        <p14:creationId xmlns:p14="http://schemas.microsoft.com/office/powerpoint/2010/main" val="29092961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A8FEA5A-C36D-7074-DF2F-9A4ABDFAEA58}"/>
              </a:ext>
            </a:extLst>
          </p:cNvPr>
          <p:cNvSpPr>
            <a:spLocks noGrp="1" noChangeArrowheads="1"/>
          </p:cNvSpPr>
          <p:nvPr>
            <p:ph type="dt" idx="10"/>
          </p:nvPr>
        </p:nvSpPr>
        <p:spPr>
          <a:xfrm>
            <a:off x="457200" y="6245225"/>
            <a:ext cx="2132013" cy="474663"/>
          </a:xfrm>
          <a:prstGeom prst="rect">
            <a:avLst/>
          </a:prstGeom>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55FD3AA2-8C05-D688-C68E-1AC1389EECF3}"/>
              </a:ext>
            </a:extLst>
          </p:cNvPr>
          <p:cNvSpPr>
            <a:spLocks noGrp="1" noChangeArrowheads="1"/>
          </p:cNvSpPr>
          <p:nvPr>
            <p:ph type="ftr" idx="11"/>
          </p:nvPr>
        </p:nvSpPr>
        <p:spPr>
          <a:xfrm>
            <a:off x="3124200" y="6245225"/>
            <a:ext cx="2894013" cy="474663"/>
          </a:xfrm>
          <a:prstGeom prst="rect">
            <a:avLst/>
          </a:prstGeom>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71FBE761-6EFE-92CC-1990-C86AE8F571DC}"/>
              </a:ext>
            </a:extLst>
          </p:cNvPr>
          <p:cNvSpPr>
            <a:spLocks noGrp="1" noChangeArrowheads="1"/>
          </p:cNvSpPr>
          <p:nvPr>
            <p:ph type="sldNum" idx="12"/>
          </p:nvPr>
        </p:nvSpPr>
        <p:spPr>
          <a:xfrm>
            <a:off x="6553200" y="6245225"/>
            <a:ext cx="2132013" cy="474663"/>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8AD0D7A1-59E8-4FE1-B7C8-B783EBF6EB27}" type="slidenum">
              <a:rPr lang="en-US" altLang="en-US"/>
              <a:pPr>
                <a:defRPr/>
              </a:pPr>
              <a:t>‹#›</a:t>
            </a:fld>
            <a:endParaRPr lang="en-US" altLang="en-US"/>
          </a:p>
        </p:txBody>
      </p:sp>
    </p:spTree>
    <p:extLst>
      <p:ext uri="{BB962C8B-B14F-4D97-AF65-F5344CB8AC3E}">
        <p14:creationId xmlns:p14="http://schemas.microsoft.com/office/powerpoint/2010/main" val="1691633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4D4061-2795-A09F-29F5-624AF7108C47}"/>
              </a:ext>
            </a:extLst>
          </p:cNvPr>
          <p:cNvSpPr>
            <a:spLocks noGrp="1" noChangeArrowheads="1"/>
          </p:cNvSpPr>
          <p:nvPr>
            <p:ph type="dt" idx="10"/>
          </p:nvPr>
        </p:nvSpPr>
        <p:spPr>
          <a:xfrm>
            <a:off x="457200" y="6245225"/>
            <a:ext cx="2132013" cy="474663"/>
          </a:xfrm>
          <a:prstGeom prst="rect">
            <a:avLst/>
          </a:prstGeom>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B250BC31-216F-23D5-6A96-80CF4ED5A2EC}"/>
              </a:ext>
            </a:extLst>
          </p:cNvPr>
          <p:cNvSpPr>
            <a:spLocks noGrp="1" noChangeArrowheads="1"/>
          </p:cNvSpPr>
          <p:nvPr>
            <p:ph type="ftr" idx="11"/>
          </p:nvPr>
        </p:nvSpPr>
        <p:spPr>
          <a:xfrm>
            <a:off x="3124200" y="6245225"/>
            <a:ext cx="2894013" cy="474663"/>
          </a:xfrm>
          <a:prstGeom prst="rect">
            <a:avLst/>
          </a:prstGeom>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DD36F616-E785-887A-12AB-C41CF7C4CE1E}"/>
              </a:ext>
            </a:extLst>
          </p:cNvPr>
          <p:cNvSpPr>
            <a:spLocks noGrp="1" noChangeArrowheads="1"/>
          </p:cNvSpPr>
          <p:nvPr>
            <p:ph type="sldNum" idx="12"/>
          </p:nvPr>
        </p:nvSpPr>
        <p:spPr>
          <a:xfrm>
            <a:off x="6553200" y="6245225"/>
            <a:ext cx="2132013" cy="474663"/>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4150BAA8-51B1-4043-8E9E-13D28F64FD56}" type="slidenum">
              <a:rPr lang="en-US" altLang="en-US"/>
              <a:pPr>
                <a:defRPr/>
              </a:pPr>
              <a:t>‹#›</a:t>
            </a:fld>
            <a:endParaRPr lang="en-US" altLang="en-US"/>
          </a:p>
        </p:txBody>
      </p:sp>
    </p:spTree>
    <p:extLst>
      <p:ext uri="{BB962C8B-B14F-4D97-AF65-F5344CB8AC3E}">
        <p14:creationId xmlns:p14="http://schemas.microsoft.com/office/powerpoint/2010/main" val="36553166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43F6678F-BE61-BF19-4344-928D6EFEE997}"/>
              </a:ext>
            </a:extLst>
          </p:cNvPr>
          <p:cNvSpPr>
            <a:spLocks noGrp="1" noChangeArrowheads="1"/>
          </p:cNvSpPr>
          <p:nvPr>
            <p:ph type="dt" idx="10"/>
          </p:nvPr>
        </p:nvSpPr>
        <p:spPr>
          <a:xfrm>
            <a:off x="457200" y="6245225"/>
            <a:ext cx="2132013" cy="474663"/>
          </a:xfrm>
          <a:prstGeom prst="rect">
            <a:avLst/>
          </a:prstGeom>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40E6F0A7-54FA-67A5-75A8-D526F4E0E5AA}"/>
              </a:ext>
            </a:extLst>
          </p:cNvPr>
          <p:cNvSpPr>
            <a:spLocks noGrp="1" noChangeArrowheads="1"/>
          </p:cNvSpPr>
          <p:nvPr>
            <p:ph type="ftr" idx="11"/>
          </p:nvPr>
        </p:nvSpPr>
        <p:spPr>
          <a:xfrm>
            <a:off x="3124200" y="6245225"/>
            <a:ext cx="2894013" cy="474663"/>
          </a:xfrm>
          <a:prstGeom prst="rect">
            <a:avLst/>
          </a:prstGeom>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65229406-DDC8-D879-05E5-8DBA0EFBD249}"/>
              </a:ext>
            </a:extLst>
          </p:cNvPr>
          <p:cNvSpPr>
            <a:spLocks noGrp="1" noChangeArrowheads="1"/>
          </p:cNvSpPr>
          <p:nvPr>
            <p:ph type="sldNum" idx="12"/>
          </p:nvPr>
        </p:nvSpPr>
        <p:spPr>
          <a:xfrm>
            <a:off x="6553200" y="6245225"/>
            <a:ext cx="2132013" cy="474663"/>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11B2853F-4DD4-4C68-AB25-B6120DCA771D}" type="slidenum">
              <a:rPr lang="en-US" altLang="en-US"/>
              <a:pPr>
                <a:defRPr/>
              </a:pPr>
              <a:t>‹#›</a:t>
            </a:fld>
            <a:endParaRPr lang="en-US" altLang="en-US"/>
          </a:p>
        </p:txBody>
      </p:sp>
    </p:spTree>
    <p:extLst>
      <p:ext uri="{BB962C8B-B14F-4D97-AF65-F5344CB8AC3E}">
        <p14:creationId xmlns:p14="http://schemas.microsoft.com/office/powerpoint/2010/main" val="27893215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7013"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600200"/>
            <a:ext cx="4038600"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5EAC72-9F05-B18C-2E30-D4FE9EA315F9}"/>
              </a:ext>
            </a:extLst>
          </p:cNvPr>
          <p:cNvSpPr>
            <a:spLocks noGrp="1" noChangeArrowheads="1"/>
          </p:cNvSpPr>
          <p:nvPr>
            <p:ph type="dt" idx="10"/>
          </p:nvPr>
        </p:nvSpPr>
        <p:spPr>
          <a:xfrm>
            <a:off x="457200" y="6245225"/>
            <a:ext cx="2132013" cy="474663"/>
          </a:xfrm>
          <a:prstGeom prst="rect">
            <a:avLst/>
          </a:prstGeom>
        </p:spPr>
        <p:txBody>
          <a:bodyPr/>
          <a:lstStyle>
            <a:lvl1pPr>
              <a:defRPr/>
            </a:lvl1pPr>
          </a:lstStyle>
          <a:p>
            <a:pPr>
              <a:defRPr/>
            </a:pPr>
            <a:endParaRPr lang="en-US" altLang="en-US"/>
          </a:p>
        </p:txBody>
      </p:sp>
      <p:sp>
        <p:nvSpPr>
          <p:cNvPr id="6" name="Footer Placeholder 5">
            <a:extLst>
              <a:ext uri="{FF2B5EF4-FFF2-40B4-BE49-F238E27FC236}">
                <a16:creationId xmlns:a16="http://schemas.microsoft.com/office/drawing/2014/main" id="{5C50EF52-1C84-F5ED-5E92-90C4AB7C9E97}"/>
              </a:ext>
            </a:extLst>
          </p:cNvPr>
          <p:cNvSpPr>
            <a:spLocks noGrp="1" noChangeArrowheads="1"/>
          </p:cNvSpPr>
          <p:nvPr>
            <p:ph type="ftr" idx="11"/>
          </p:nvPr>
        </p:nvSpPr>
        <p:spPr>
          <a:xfrm>
            <a:off x="3124200" y="6245225"/>
            <a:ext cx="2894013" cy="474663"/>
          </a:xfrm>
          <a:prstGeom prst="rect">
            <a:avLst/>
          </a:prstGeom>
        </p:spPr>
        <p:txBody>
          <a:bodyPr/>
          <a:lstStyle>
            <a:lvl1pPr>
              <a:defRPr/>
            </a:lvl1pPr>
          </a:lstStyle>
          <a:p>
            <a:pPr>
              <a:defRPr/>
            </a:pPr>
            <a:endParaRPr lang="en-US" altLang="en-US"/>
          </a:p>
        </p:txBody>
      </p:sp>
      <p:sp>
        <p:nvSpPr>
          <p:cNvPr id="7" name="Slide Number Placeholder 6">
            <a:extLst>
              <a:ext uri="{FF2B5EF4-FFF2-40B4-BE49-F238E27FC236}">
                <a16:creationId xmlns:a16="http://schemas.microsoft.com/office/drawing/2014/main" id="{260AFC58-1C40-2D15-45BD-D07A4206634A}"/>
              </a:ext>
            </a:extLst>
          </p:cNvPr>
          <p:cNvSpPr>
            <a:spLocks noGrp="1" noChangeArrowheads="1"/>
          </p:cNvSpPr>
          <p:nvPr>
            <p:ph type="sldNum" idx="12"/>
          </p:nvPr>
        </p:nvSpPr>
        <p:spPr>
          <a:xfrm>
            <a:off x="6553200" y="6245225"/>
            <a:ext cx="2132013" cy="474663"/>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59C8C71C-44C2-4EC0-A8B1-D50A6F95A169}" type="slidenum">
              <a:rPr lang="en-US" altLang="en-US"/>
              <a:pPr>
                <a:defRPr/>
              </a:pPr>
              <a:t>‹#›</a:t>
            </a:fld>
            <a:endParaRPr lang="en-US" altLang="en-US"/>
          </a:p>
        </p:txBody>
      </p:sp>
    </p:spTree>
    <p:extLst>
      <p:ext uri="{BB962C8B-B14F-4D97-AF65-F5344CB8AC3E}">
        <p14:creationId xmlns:p14="http://schemas.microsoft.com/office/powerpoint/2010/main" val="39220349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856EAF-8387-2732-13D5-18100849BF9E}"/>
              </a:ext>
            </a:extLst>
          </p:cNvPr>
          <p:cNvSpPr>
            <a:spLocks noGrp="1" noChangeArrowheads="1"/>
          </p:cNvSpPr>
          <p:nvPr>
            <p:ph type="dt" idx="10"/>
          </p:nvPr>
        </p:nvSpPr>
        <p:spPr>
          <a:xfrm>
            <a:off x="457200" y="6245225"/>
            <a:ext cx="2132013" cy="474663"/>
          </a:xfrm>
          <a:prstGeom prst="rect">
            <a:avLst/>
          </a:prstGeom>
        </p:spPr>
        <p:txBody>
          <a:bodyPr/>
          <a:lstStyle>
            <a:lvl1pPr>
              <a:defRPr/>
            </a:lvl1pPr>
          </a:lstStyle>
          <a:p>
            <a:pPr>
              <a:defRPr/>
            </a:pPr>
            <a:endParaRPr lang="en-US" altLang="en-US"/>
          </a:p>
        </p:txBody>
      </p:sp>
      <p:sp>
        <p:nvSpPr>
          <p:cNvPr id="8" name="Footer Placeholder 7">
            <a:extLst>
              <a:ext uri="{FF2B5EF4-FFF2-40B4-BE49-F238E27FC236}">
                <a16:creationId xmlns:a16="http://schemas.microsoft.com/office/drawing/2014/main" id="{E6ECE475-C5FE-6FAA-52BE-BDFAFC9ECBA9}"/>
              </a:ext>
            </a:extLst>
          </p:cNvPr>
          <p:cNvSpPr>
            <a:spLocks noGrp="1" noChangeArrowheads="1"/>
          </p:cNvSpPr>
          <p:nvPr>
            <p:ph type="ftr" idx="11"/>
          </p:nvPr>
        </p:nvSpPr>
        <p:spPr>
          <a:xfrm>
            <a:off x="3124200" y="6245225"/>
            <a:ext cx="2894013" cy="474663"/>
          </a:xfrm>
          <a:prstGeom prst="rect">
            <a:avLst/>
          </a:prstGeom>
        </p:spPr>
        <p:txBody>
          <a:bodyPr/>
          <a:lstStyle>
            <a:lvl1pPr>
              <a:defRPr/>
            </a:lvl1pPr>
          </a:lstStyle>
          <a:p>
            <a:pPr>
              <a:defRPr/>
            </a:pPr>
            <a:endParaRPr lang="en-US" altLang="en-US"/>
          </a:p>
        </p:txBody>
      </p:sp>
      <p:sp>
        <p:nvSpPr>
          <p:cNvPr id="9" name="Slide Number Placeholder 8">
            <a:extLst>
              <a:ext uri="{FF2B5EF4-FFF2-40B4-BE49-F238E27FC236}">
                <a16:creationId xmlns:a16="http://schemas.microsoft.com/office/drawing/2014/main" id="{79D826F9-4785-FF76-9A3D-DDFC67FFE4D1}"/>
              </a:ext>
            </a:extLst>
          </p:cNvPr>
          <p:cNvSpPr>
            <a:spLocks noGrp="1" noChangeArrowheads="1"/>
          </p:cNvSpPr>
          <p:nvPr>
            <p:ph type="sldNum" idx="12"/>
          </p:nvPr>
        </p:nvSpPr>
        <p:spPr>
          <a:xfrm>
            <a:off x="6553200" y="6245225"/>
            <a:ext cx="2132013" cy="474663"/>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2F7DBF31-4268-470B-8487-CE8B8EBB5820}" type="slidenum">
              <a:rPr lang="en-US" altLang="en-US"/>
              <a:pPr>
                <a:defRPr/>
              </a:pPr>
              <a:t>‹#›</a:t>
            </a:fld>
            <a:endParaRPr lang="en-US" altLang="en-US"/>
          </a:p>
        </p:txBody>
      </p:sp>
    </p:spTree>
    <p:extLst>
      <p:ext uri="{BB962C8B-B14F-4D97-AF65-F5344CB8AC3E}">
        <p14:creationId xmlns:p14="http://schemas.microsoft.com/office/powerpoint/2010/main" val="27509216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57F10D0-E118-54F3-5411-6AED9F20732D}"/>
              </a:ext>
            </a:extLst>
          </p:cNvPr>
          <p:cNvSpPr>
            <a:spLocks noGrp="1" noChangeArrowheads="1"/>
          </p:cNvSpPr>
          <p:nvPr>
            <p:ph type="dt" idx="10"/>
          </p:nvPr>
        </p:nvSpPr>
        <p:spPr>
          <a:xfrm>
            <a:off x="457200" y="6245225"/>
            <a:ext cx="2132013" cy="474663"/>
          </a:xfrm>
          <a:prstGeom prst="rect">
            <a:avLst/>
          </a:prstGeom>
        </p:spPr>
        <p:txBody>
          <a:bodyPr/>
          <a:lstStyle>
            <a:lvl1pPr>
              <a:defRPr/>
            </a:lvl1pPr>
          </a:lstStyle>
          <a:p>
            <a:pPr>
              <a:defRPr/>
            </a:pPr>
            <a:endParaRPr lang="en-US" altLang="en-US"/>
          </a:p>
        </p:txBody>
      </p:sp>
      <p:sp>
        <p:nvSpPr>
          <p:cNvPr id="4" name="Footer Placeholder 3">
            <a:extLst>
              <a:ext uri="{FF2B5EF4-FFF2-40B4-BE49-F238E27FC236}">
                <a16:creationId xmlns:a16="http://schemas.microsoft.com/office/drawing/2014/main" id="{1D42928A-4919-5461-3E24-0D92BF8DF312}"/>
              </a:ext>
            </a:extLst>
          </p:cNvPr>
          <p:cNvSpPr>
            <a:spLocks noGrp="1" noChangeArrowheads="1"/>
          </p:cNvSpPr>
          <p:nvPr>
            <p:ph type="ftr" idx="11"/>
          </p:nvPr>
        </p:nvSpPr>
        <p:spPr>
          <a:xfrm>
            <a:off x="3124200" y="6245225"/>
            <a:ext cx="2894013" cy="474663"/>
          </a:xfrm>
          <a:prstGeom prst="rect">
            <a:avLst/>
          </a:prstGeom>
        </p:spPr>
        <p:txBody>
          <a:bodyPr/>
          <a:lstStyle>
            <a:lvl1pPr>
              <a:defRPr/>
            </a:lvl1pPr>
          </a:lstStyle>
          <a:p>
            <a:pPr>
              <a:defRPr/>
            </a:pPr>
            <a:endParaRPr lang="en-US" altLang="en-US"/>
          </a:p>
        </p:txBody>
      </p:sp>
      <p:sp>
        <p:nvSpPr>
          <p:cNvPr id="5" name="Slide Number Placeholder 4">
            <a:extLst>
              <a:ext uri="{FF2B5EF4-FFF2-40B4-BE49-F238E27FC236}">
                <a16:creationId xmlns:a16="http://schemas.microsoft.com/office/drawing/2014/main" id="{94715954-F650-76DE-0DE6-C81E46E62565}"/>
              </a:ext>
            </a:extLst>
          </p:cNvPr>
          <p:cNvSpPr>
            <a:spLocks noGrp="1" noChangeArrowheads="1"/>
          </p:cNvSpPr>
          <p:nvPr>
            <p:ph type="sldNum" idx="12"/>
          </p:nvPr>
        </p:nvSpPr>
        <p:spPr>
          <a:xfrm>
            <a:off x="6553200" y="6245225"/>
            <a:ext cx="2132013" cy="474663"/>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3FF8C30-62B8-4B0F-A886-D85B987DA700}" type="slidenum">
              <a:rPr lang="en-US" altLang="en-US"/>
              <a:pPr>
                <a:defRPr/>
              </a:pPr>
              <a:t>‹#›</a:t>
            </a:fld>
            <a:endParaRPr lang="en-US" altLang="en-US"/>
          </a:p>
        </p:txBody>
      </p:sp>
    </p:spTree>
    <p:extLst>
      <p:ext uri="{BB962C8B-B14F-4D97-AF65-F5344CB8AC3E}">
        <p14:creationId xmlns:p14="http://schemas.microsoft.com/office/powerpoint/2010/main" val="4817608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D17374-B7FC-1705-0D89-1AEE5D9C37A1}"/>
              </a:ext>
            </a:extLst>
          </p:cNvPr>
          <p:cNvSpPr>
            <a:spLocks noGrp="1" noChangeArrowheads="1"/>
          </p:cNvSpPr>
          <p:nvPr>
            <p:ph type="dt" idx="10"/>
          </p:nvPr>
        </p:nvSpPr>
        <p:spPr>
          <a:xfrm>
            <a:off x="457200" y="6245225"/>
            <a:ext cx="2132013" cy="474663"/>
          </a:xfrm>
          <a:prstGeom prst="rect">
            <a:avLst/>
          </a:prstGeom>
        </p:spPr>
        <p:txBody>
          <a:bodyPr/>
          <a:lstStyle>
            <a:lvl1pPr>
              <a:defRPr/>
            </a:lvl1pPr>
          </a:lstStyle>
          <a:p>
            <a:pPr>
              <a:defRPr/>
            </a:pPr>
            <a:endParaRPr lang="en-US" altLang="en-US"/>
          </a:p>
        </p:txBody>
      </p:sp>
      <p:sp>
        <p:nvSpPr>
          <p:cNvPr id="3" name="Footer Placeholder 2">
            <a:extLst>
              <a:ext uri="{FF2B5EF4-FFF2-40B4-BE49-F238E27FC236}">
                <a16:creationId xmlns:a16="http://schemas.microsoft.com/office/drawing/2014/main" id="{5E5B41C5-48F2-CCDF-E6FA-F24D26336F28}"/>
              </a:ext>
            </a:extLst>
          </p:cNvPr>
          <p:cNvSpPr>
            <a:spLocks noGrp="1" noChangeArrowheads="1"/>
          </p:cNvSpPr>
          <p:nvPr>
            <p:ph type="ftr" idx="11"/>
          </p:nvPr>
        </p:nvSpPr>
        <p:spPr>
          <a:xfrm>
            <a:off x="3124200" y="6245225"/>
            <a:ext cx="2894013" cy="474663"/>
          </a:xfrm>
          <a:prstGeom prst="rect">
            <a:avLst/>
          </a:prstGeom>
        </p:spPr>
        <p:txBody>
          <a:bodyPr/>
          <a:lstStyle>
            <a:lvl1pPr>
              <a:defRPr/>
            </a:lvl1pPr>
          </a:lstStyle>
          <a:p>
            <a:pPr>
              <a:defRPr/>
            </a:pPr>
            <a:endParaRPr lang="en-US" altLang="en-US"/>
          </a:p>
        </p:txBody>
      </p:sp>
      <p:sp>
        <p:nvSpPr>
          <p:cNvPr id="4" name="Slide Number Placeholder 3">
            <a:extLst>
              <a:ext uri="{FF2B5EF4-FFF2-40B4-BE49-F238E27FC236}">
                <a16:creationId xmlns:a16="http://schemas.microsoft.com/office/drawing/2014/main" id="{3B0375BE-34F0-AFBC-C2A1-6B6BBD28E527}"/>
              </a:ext>
            </a:extLst>
          </p:cNvPr>
          <p:cNvSpPr>
            <a:spLocks noGrp="1" noChangeArrowheads="1"/>
          </p:cNvSpPr>
          <p:nvPr>
            <p:ph type="sldNum" idx="12"/>
          </p:nvPr>
        </p:nvSpPr>
        <p:spPr>
          <a:xfrm>
            <a:off x="6553200" y="6245225"/>
            <a:ext cx="2132013" cy="474663"/>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02219757-63BC-41A8-BEDF-C9DBE3E69E10}" type="slidenum">
              <a:rPr lang="en-US" altLang="en-US"/>
              <a:pPr>
                <a:defRPr/>
              </a:pPr>
              <a:t>‹#›</a:t>
            </a:fld>
            <a:endParaRPr lang="en-US" altLang="en-US"/>
          </a:p>
        </p:txBody>
      </p:sp>
    </p:spTree>
    <p:extLst>
      <p:ext uri="{BB962C8B-B14F-4D97-AF65-F5344CB8AC3E}">
        <p14:creationId xmlns:p14="http://schemas.microsoft.com/office/powerpoint/2010/main" val="3846189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E792E2-34E1-B758-E99B-BB0D70BB9F56}"/>
              </a:ext>
            </a:extLst>
          </p:cNvPr>
          <p:cNvSpPr>
            <a:spLocks noGrp="1" noChangeArrowheads="1"/>
          </p:cNvSpPr>
          <p:nvPr>
            <p:ph type="dt" idx="10"/>
          </p:nvPr>
        </p:nvSpPr>
        <p:spPr>
          <a:xfrm>
            <a:off x="457200" y="6245225"/>
            <a:ext cx="2132013" cy="474663"/>
          </a:xfrm>
          <a:prstGeom prst="rect">
            <a:avLst/>
          </a:prstGeom>
        </p:spPr>
        <p:txBody>
          <a:bodyPr/>
          <a:lstStyle>
            <a:lvl1pPr>
              <a:defRPr/>
            </a:lvl1pPr>
          </a:lstStyle>
          <a:p>
            <a:pPr>
              <a:defRPr/>
            </a:pPr>
            <a:endParaRPr lang="en-US" altLang="en-US"/>
          </a:p>
        </p:txBody>
      </p:sp>
      <p:sp>
        <p:nvSpPr>
          <p:cNvPr id="6" name="Footer Placeholder 5">
            <a:extLst>
              <a:ext uri="{FF2B5EF4-FFF2-40B4-BE49-F238E27FC236}">
                <a16:creationId xmlns:a16="http://schemas.microsoft.com/office/drawing/2014/main" id="{3DDC92BD-BD2D-A3C9-786B-03665D1785D5}"/>
              </a:ext>
            </a:extLst>
          </p:cNvPr>
          <p:cNvSpPr>
            <a:spLocks noGrp="1" noChangeArrowheads="1"/>
          </p:cNvSpPr>
          <p:nvPr>
            <p:ph type="ftr" idx="11"/>
          </p:nvPr>
        </p:nvSpPr>
        <p:spPr>
          <a:xfrm>
            <a:off x="3124200" y="6245225"/>
            <a:ext cx="2894013" cy="474663"/>
          </a:xfrm>
          <a:prstGeom prst="rect">
            <a:avLst/>
          </a:prstGeom>
        </p:spPr>
        <p:txBody>
          <a:bodyPr/>
          <a:lstStyle>
            <a:lvl1pPr>
              <a:defRPr/>
            </a:lvl1pPr>
          </a:lstStyle>
          <a:p>
            <a:pPr>
              <a:defRPr/>
            </a:pPr>
            <a:endParaRPr lang="en-US" altLang="en-US"/>
          </a:p>
        </p:txBody>
      </p:sp>
      <p:sp>
        <p:nvSpPr>
          <p:cNvPr id="7" name="Slide Number Placeholder 6">
            <a:extLst>
              <a:ext uri="{FF2B5EF4-FFF2-40B4-BE49-F238E27FC236}">
                <a16:creationId xmlns:a16="http://schemas.microsoft.com/office/drawing/2014/main" id="{825FF947-822D-5646-1E61-DF55B18BDF58}"/>
              </a:ext>
            </a:extLst>
          </p:cNvPr>
          <p:cNvSpPr>
            <a:spLocks noGrp="1" noChangeArrowheads="1"/>
          </p:cNvSpPr>
          <p:nvPr>
            <p:ph type="sldNum" idx="12"/>
          </p:nvPr>
        </p:nvSpPr>
        <p:spPr>
          <a:xfrm>
            <a:off x="6553200" y="6245225"/>
            <a:ext cx="2132013" cy="474663"/>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81D956A2-7520-487D-B1DC-57F1C7E2E35B}" type="slidenum">
              <a:rPr lang="en-US" altLang="en-US"/>
              <a:pPr>
                <a:defRPr/>
              </a:pPr>
              <a:t>‹#›</a:t>
            </a:fld>
            <a:endParaRPr lang="en-US" altLang="en-US"/>
          </a:p>
        </p:txBody>
      </p:sp>
    </p:spTree>
    <p:extLst>
      <p:ext uri="{BB962C8B-B14F-4D97-AF65-F5344CB8AC3E}">
        <p14:creationId xmlns:p14="http://schemas.microsoft.com/office/powerpoint/2010/main" val="2302116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7361BE07-1830-29E5-1F3A-17FAD236712B}"/>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543959E9-F882-0616-83DE-216329CE39BE}"/>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C1E6465E-58ED-FFB5-5816-FB977AE62782}"/>
              </a:ext>
            </a:extLst>
          </p:cNvPr>
          <p:cNvSpPr>
            <a:spLocks noGrp="1" noChangeArrowheads="1"/>
          </p:cNvSpPr>
          <p:nvPr>
            <p:ph type="sldNum" idx="12"/>
          </p:nvPr>
        </p:nvSpPr>
        <p:spPr>
          <a:ln/>
        </p:spPr>
        <p:txBody>
          <a:bodyPr/>
          <a:lstStyle>
            <a:lvl1pPr>
              <a:defRPr/>
            </a:lvl1pPr>
          </a:lstStyle>
          <a:p>
            <a:pPr>
              <a:defRPr/>
            </a:pPr>
            <a:fld id="{866A2245-1942-4679-98D4-D6BCDE919361}" type="slidenum">
              <a:rPr lang="en-US" altLang="en-US"/>
              <a:pPr>
                <a:defRPr/>
              </a:pPr>
              <a:t>‹#›</a:t>
            </a:fld>
            <a:endParaRPr lang="en-US" altLang="en-US"/>
          </a:p>
        </p:txBody>
      </p:sp>
    </p:spTree>
    <p:extLst>
      <p:ext uri="{BB962C8B-B14F-4D97-AF65-F5344CB8AC3E}">
        <p14:creationId xmlns:p14="http://schemas.microsoft.com/office/powerpoint/2010/main" val="12758974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239F91-0127-6D72-3AB6-270BC1467B39}"/>
              </a:ext>
            </a:extLst>
          </p:cNvPr>
          <p:cNvSpPr>
            <a:spLocks noGrp="1" noChangeArrowheads="1"/>
          </p:cNvSpPr>
          <p:nvPr>
            <p:ph type="dt" idx="10"/>
          </p:nvPr>
        </p:nvSpPr>
        <p:spPr>
          <a:xfrm>
            <a:off x="457200" y="6245225"/>
            <a:ext cx="2132013" cy="474663"/>
          </a:xfrm>
          <a:prstGeom prst="rect">
            <a:avLst/>
          </a:prstGeom>
        </p:spPr>
        <p:txBody>
          <a:bodyPr/>
          <a:lstStyle>
            <a:lvl1pPr>
              <a:defRPr/>
            </a:lvl1pPr>
          </a:lstStyle>
          <a:p>
            <a:pPr>
              <a:defRPr/>
            </a:pPr>
            <a:endParaRPr lang="en-US" altLang="en-US"/>
          </a:p>
        </p:txBody>
      </p:sp>
      <p:sp>
        <p:nvSpPr>
          <p:cNvPr id="6" name="Footer Placeholder 5">
            <a:extLst>
              <a:ext uri="{FF2B5EF4-FFF2-40B4-BE49-F238E27FC236}">
                <a16:creationId xmlns:a16="http://schemas.microsoft.com/office/drawing/2014/main" id="{4F363230-0664-646B-62C2-2E52C5A7D307}"/>
              </a:ext>
            </a:extLst>
          </p:cNvPr>
          <p:cNvSpPr>
            <a:spLocks noGrp="1" noChangeArrowheads="1"/>
          </p:cNvSpPr>
          <p:nvPr>
            <p:ph type="ftr" idx="11"/>
          </p:nvPr>
        </p:nvSpPr>
        <p:spPr>
          <a:xfrm>
            <a:off x="3124200" y="6245225"/>
            <a:ext cx="2894013" cy="474663"/>
          </a:xfrm>
          <a:prstGeom prst="rect">
            <a:avLst/>
          </a:prstGeom>
        </p:spPr>
        <p:txBody>
          <a:bodyPr/>
          <a:lstStyle>
            <a:lvl1pPr>
              <a:defRPr/>
            </a:lvl1pPr>
          </a:lstStyle>
          <a:p>
            <a:pPr>
              <a:defRPr/>
            </a:pPr>
            <a:endParaRPr lang="en-US" altLang="en-US"/>
          </a:p>
        </p:txBody>
      </p:sp>
      <p:sp>
        <p:nvSpPr>
          <p:cNvPr id="7" name="Slide Number Placeholder 6">
            <a:extLst>
              <a:ext uri="{FF2B5EF4-FFF2-40B4-BE49-F238E27FC236}">
                <a16:creationId xmlns:a16="http://schemas.microsoft.com/office/drawing/2014/main" id="{0259EFC9-547B-D0F5-E059-CAEFBF170CCD}"/>
              </a:ext>
            </a:extLst>
          </p:cNvPr>
          <p:cNvSpPr>
            <a:spLocks noGrp="1" noChangeArrowheads="1"/>
          </p:cNvSpPr>
          <p:nvPr>
            <p:ph type="sldNum" idx="12"/>
          </p:nvPr>
        </p:nvSpPr>
        <p:spPr>
          <a:xfrm>
            <a:off x="6553200" y="6245225"/>
            <a:ext cx="2132013" cy="474663"/>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DC95A399-5A22-4336-9657-B5BDF18E3D73}" type="slidenum">
              <a:rPr lang="en-US" altLang="en-US"/>
              <a:pPr>
                <a:defRPr/>
              </a:pPr>
              <a:t>‹#›</a:t>
            </a:fld>
            <a:endParaRPr lang="en-US" altLang="en-US"/>
          </a:p>
        </p:txBody>
      </p:sp>
    </p:spTree>
    <p:extLst>
      <p:ext uri="{BB962C8B-B14F-4D97-AF65-F5344CB8AC3E}">
        <p14:creationId xmlns:p14="http://schemas.microsoft.com/office/powerpoint/2010/main" val="38159862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4116A5-99B7-0645-9F1B-8712270086D9}"/>
              </a:ext>
            </a:extLst>
          </p:cNvPr>
          <p:cNvSpPr>
            <a:spLocks noGrp="1" noChangeArrowheads="1"/>
          </p:cNvSpPr>
          <p:nvPr>
            <p:ph type="dt" idx="10"/>
          </p:nvPr>
        </p:nvSpPr>
        <p:spPr>
          <a:xfrm>
            <a:off x="457200" y="6245225"/>
            <a:ext cx="2132013" cy="474663"/>
          </a:xfrm>
          <a:prstGeom prst="rect">
            <a:avLst/>
          </a:prstGeom>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3AD0B4AD-21D2-EFA2-09C9-224C42790A10}"/>
              </a:ext>
            </a:extLst>
          </p:cNvPr>
          <p:cNvSpPr>
            <a:spLocks noGrp="1" noChangeArrowheads="1"/>
          </p:cNvSpPr>
          <p:nvPr>
            <p:ph type="ftr" idx="11"/>
          </p:nvPr>
        </p:nvSpPr>
        <p:spPr>
          <a:xfrm>
            <a:off x="3124200" y="6245225"/>
            <a:ext cx="2894013" cy="474663"/>
          </a:xfrm>
          <a:prstGeom prst="rect">
            <a:avLst/>
          </a:prstGeom>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2481C601-83A6-85BC-F820-0CA0A0F4DF3A}"/>
              </a:ext>
            </a:extLst>
          </p:cNvPr>
          <p:cNvSpPr>
            <a:spLocks noGrp="1" noChangeArrowheads="1"/>
          </p:cNvSpPr>
          <p:nvPr>
            <p:ph type="sldNum" idx="12"/>
          </p:nvPr>
        </p:nvSpPr>
        <p:spPr>
          <a:xfrm>
            <a:off x="6553200" y="6245225"/>
            <a:ext cx="2132013" cy="474663"/>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A0B48AD-BA50-4402-B975-E9614ED4ED59}" type="slidenum">
              <a:rPr lang="en-US" altLang="en-US"/>
              <a:pPr>
                <a:defRPr/>
              </a:pPr>
              <a:t>‹#›</a:t>
            </a:fld>
            <a:endParaRPr lang="en-US" altLang="en-US"/>
          </a:p>
        </p:txBody>
      </p:sp>
    </p:spTree>
    <p:extLst>
      <p:ext uri="{BB962C8B-B14F-4D97-AF65-F5344CB8AC3E}">
        <p14:creationId xmlns:p14="http://schemas.microsoft.com/office/powerpoint/2010/main" val="125293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5813" cy="58499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499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FD6E13-0D2D-AC69-020F-EBF4E7E1A136}"/>
              </a:ext>
            </a:extLst>
          </p:cNvPr>
          <p:cNvSpPr>
            <a:spLocks noGrp="1" noChangeArrowheads="1"/>
          </p:cNvSpPr>
          <p:nvPr>
            <p:ph type="dt" idx="10"/>
          </p:nvPr>
        </p:nvSpPr>
        <p:spPr>
          <a:xfrm>
            <a:off x="457200" y="6245225"/>
            <a:ext cx="2132013" cy="474663"/>
          </a:xfrm>
          <a:prstGeom prst="rect">
            <a:avLst/>
          </a:prstGeom>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33CE7DFE-F14B-13C4-CBF5-32D172A3DFED}"/>
              </a:ext>
            </a:extLst>
          </p:cNvPr>
          <p:cNvSpPr>
            <a:spLocks noGrp="1" noChangeArrowheads="1"/>
          </p:cNvSpPr>
          <p:nvPr>
            <p:ph type="ftr" idx="11"/>
          </p:nvPr>
        </p:nvSpPr>
        <p:spPr>
          <a:xfrm>
            <a:off x="3124200" y="6245225"/>
            <a:ext cx="2894013" cy="474663"/>
          </a:xfrm>
          <a:prstGeom prst="rect">
            <a:avLst/>
          </a:prstGeom>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E19A42D7-29A8-99BB-7EF1-A4C17474465B}"/>
              </a:ext>
            </a:extLst>
          </p:cNvPr>
          <p:cNvSpPr>
            <a:spLocks noGrp="1" noChangeArrowheads="1"/>
          </p:cNvSpPr>
          <p:nvPr>
            <p:ph type="sldNum" idx="12"/>
          </p:nvPr>
        </p:nvSpPr>
        <p:spPr>
          <a:xfrm>
            <a:off x="6553200" y="6245225"/>
            <a:ext cx="2132013" cy="474663"/>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4D13E7B5-FAA8-459C-8A9A-F54ACCC46D72}" type="slidenum">
              <a:rPr lang="en-US" altLang="en-US"/>
              <a:pPr>
                <a:defRPr/>
              </a:pPr>
              <a:t>‹#›</a:t>
            </a:fld>
            <a:endParaRPr lang="en-US" altLang="en-US"/>
          </a:p>
        </p:txBody>
      </p:sp>
    </p:spTree>
    <p:extLst>
      <p:ext uri="{BB962C8B-B14F-4D97-AF65-F5344CB8AC3E}">
        <p14:creationId xmlns:p14="http://schemas.microsoft.com/office/powerpoint/2010/main" val="4792386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3">
            <a:extLst>
              <a:ext uri="{FF2B5EF4-FFF2-40B4-BE49-F238E27FC236}">
                <a16:creationId xmlns:a16="http://schemas.microsoft.com/office/drawing/2014/main" id="{523C28F4-1370-13E4-B9AC-9454BC437341}"/>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D29B6FF2-325E-6CD9-4038-C4F443B831EB}"/>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76D71BC-45CF-FA96-A9AE-322269CA91D5}"/>
              </a:ext>
            </a:extLst>
          </p:cNvPr>
          <p:cNvSpPr>
            <a:spLocks noGrp="1" noChangeArrowheads="1"/>
          </p:cNvSpPr>
          <p:nvPr>
            <p:ph type="sldNum" idx="12"/>
          </p:nvPr>
        </p:nvSpPr>
        <p:spPr>
          <a:ln/>
        </p:spPr>
        <p:txBody>
          <a:bodyPr/>
          <a:lstStyle>
            <a:lvl1pPr>
              <a:defRPr/>
            </a:lvl1pPr>
          </a:lstStyle>
          <a:p>
            <a:pPr>
              <a:defRPr/>
            </a:pPr>
            <a:fld id="{C3F94D40-10BC-4E3F-BC07-D5EDF5093B0F}" type="slidenum">
              <a:rPr lang="en-US" altLang="en-US"/>
              <a:pPr>
                <a:defRPr/>
              </a:pPr>
              <a:t>‹#›</a:t>
            </a:fld>
            <a:endParaRPr lang="en-US" altLang="en-US"/>
          </a:p>
        </p:txBody>
      </p:sp>
    </p:spTree>
    <p:extLst>
      <p:ext uri="{BB962C8B-B14F-4D97-AF65-F5344CB8AC3E}">
        <p14:creationId xmlns:p14="http://schemas.microsoft.com/office/powerpoint/2010/main" val="7559669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CD49F1DE-132D-7024-90F2-87CEA40D88E0}"/>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FC5EBCC1-C2A4-C0E1-82A6-5571EF741188}"/>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058218E0-8430-565E-B17D-E904C0863712}"/>
              </a:ext>
            </a:extLst>
          </p:cNvPr>
          <p:cNvSpPr>
            <a:spLocks noGrp="1" noChangeArrowheads="1"/>
          </p:cNvSpPr>
          <p:nvPr>
            <p:ph type="sldNum" idx="12"/>
          </p:nvPr>
        </p:nvSpPr>
        <p:spPr>
          <a:ln/>
        </p:spPr>
        <p:txBody>
          <a:bodyPr/>
          <a:lstStyle>
            <a:lvl1pPr>
              <a:defRPr/>
            </a:lvl1pPr>
          </a:lstStyle>
          <a:p>
            <a:pPr>
              <a:defRPr/>
            </a:pPr>
            <a:fld id="{971E6D60-31FE-4919-A2A8-EE02D28F443B}" type="slidenum">
              <a:rPr lang="en-US" altLang="en-US"/>
              <a:pPr>
                <a:defRPr/>
              </a:pPr>
              <a:t>‹#›</a:t>
            </a:fld>
            <a:endParaRPr lang="en-US" altLang="en-US"/>
          </a:p>
        </p:txBody>
      </p:sp>
    </p:spTree>
    <p:extLst>
      <p:ext uri="{BB962C8B-B14F-4D97-AF65-F5344CB8AC3E}">
        <p14:creationId xmlns:p14="http://schemas.microsoft.com/office/powerpoint/2010/main" val="1933012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
            <a:extLst>
              <a:ext uri="{FF2B5EF4-FFF2-40B4-BE49-F238E27FC236}">
                <a16:creationId xmlns:a16="http://schemas.microsoft.com/office/drawing/2014/main" id="{424FD3CB-3FBE-A396-4473-DF75578E2BD1}"/>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6C98DF32-D3C0-4567-F93F-6D5CAD8C4AFA}"/>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4528A23-383A-3B1D-FC5D-57C32F9324EC}"/>
              </a:ext>
            </a:extLst>
          </p:cNvPr>
          <p:cNvSpPr>
            <a:spLocks noGrp="1" noChangeArrowheads="1"/>
          </p:cNvSpPr>
          <p:nvPr>
            <p:ph type="sldNum" idx="12"/>
          </p:nvPr>
        </p:nvSpPr>
        <p:spPr>
          <a:ln/>
        </p:spPr>
        <p:txBody>
          <a:bodyPr/>
          <a:lstStyle>
            <a:lvl1pPr>
              <a:defRPr/>
            </a:lvl1pPr>
          </a:lstStyle>
          <a:p>
            <a:pPr>
              <a:defRPr/>
            </a:pPr>
            <a:fld id="{66A07851-816F-4DAC-A546-590E09CC9B7E}" type="slidenum">
              <a:rPr lang="en-US" altLang="en-US"/>
              <a:pPr>
                <a:defRPr/>
              </a:pPr>
              <a:t>‹#›</a:t>
            </a:fld>
            <a:endParaRPr lang="en-US" altLang="en-US"/>
          </a:p>
        </p:txBody>
      </p:sp>
    </p:spTree>
    <p:extLst>
      <p:ext uri="{BB962C8B-B14F-4D97-AF65-F5344CB8AC3E}">
        <p14:creationId xmlns:p14="http://schemas.microsoft.com/office/powerpoint/2010/main" val="32420522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70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600200"/>
            <a:ext cx="40386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a:extLst>
              <a:ext uri="{FF2B5EF4-FFF2-40B4-BE49-F238E27FC236}">
                <a16:creationId xmlns:a16="http://schemas.microsoft.com/office/drawing/2014/main" id="{B8CC4FBD-E102-F094-923A-41917E2A6EC1}"/>
              </a:ext>
            </a:extLst>
          </p:cNvPr>
          <p:cNvSpPr>
            <a:spLocks noGrp="1" noChangeArrowheads="1"/>
          </p:cNvSpPr>
          <p:nvPr>
            <p:ph type="dt" idx="10"/>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B76CD7E2-C352-89A5-ED3D-16DFAB46B129}"/>
              </a:ext>
            </a:extLst>
          </p:cNvPr>
          <p:cNvSpPr>
            <a:spLocks noGrp="1" noChangeArrowheads="1"/>
          </p:cNvSpPr>
          <p:nvPr>
            <p:ph type="ftr" idx="11"/>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84EE843A-B3D6-9FAA-3862-FE865EC2CFD5}"/>
              </a:ext>
            </a:extLst>
          </p:cNvPr>
          <p:cNvSpPr>
            <a:spLocks noGrp="1" noChangeArrowheads="1"/>
          </p:cNvSpPr>
          <p:nvPr>
            <p:ph type="sldNum" idx="12"/>
          </p:nvPr>
        </p:nvSpPr>
        <p:spPr>
          <a:ln/>
        </p:spPr>
        <p:txBody>
          <a:bodyPr/>
          <a:lstStyle>
            <a:lvl1pPr>
              <a:defRPr/>
            </a:lvl1pPr>
          </a:lstStyle>
          <a:p>
            <a:pPr>
              <a:defRPr/>
            </a:pPr>
            <a:fld id="{32B811CE-0A1B-4F9D-A2FF-7289F8C5CD0B}" type="slidenum">
              <a:rPr lang="en-US" altLang="en-US"/>
              <a:pPr>
                <a:defRPr/>
              </a:pPr>
              <a:t>‹#›</a:t>
            </a:fld>
            <a:endParaRPr lang="en-US" altLang="en-US"/>
          </a:p>
        </p:txBody>
      </p:sp>
    </p:spTree>
    <p:extLst>
      <p:ext uri="{BB962C8B-B14F-4D97-AF65-F5344CB8AC3E}">
        <p14:creationId xmlns:p14="http://schemas.microsoft.com/office/powerpoint/2010/main" val="10317351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a:extLst>
              <a:ext uri="{FF2B5EF4-FFF2-40B4-BE49-F238E27FC236}">
                <a16:creationId xmlns:a16="http://schemas.microsoft.com/office/drawing/2014/main" id="{384B2781-4F93-FAF2-9207-D8E143859714}"/>
              </a:ext>
            </a:extLst>
          </p:cNvPr>
          <p:cNvSpPr>
            <a:spLocks noGrp="1" noChangeArrowheads="1"/>
          </p:cNvSpPr>
          <p:nvPr>
            <p:ph type="dt" idx="10"/>
          </p:nvPr>
        </p:nvSpPr>
        <p:spPr>
          <a:ln/>
        </p:spPr>
        <p:txBody>
          <a:bodyPr/>
          <a:lstStyle>
            <a:lvl1pPr>
              <a:defRPr/>
            </a:lvl1pPr>
          </a:lstStyle>
          <a:p>
            <a:pPr>
              <a:defRPr/>
            </a:pPr>
            <a:endParaRPr lang="en-US"/>
          </a:p>
        </p:txBody>
      </p:sp>
      <p:sp>
        <p:nvSpPr>
          <p:cNvPr id="8" name="Rectangle 4">
            <a:extLst>
              <a:ext uri="{FF2B5EF4-FFF2-40B4-BE49-F238E27FC236}">
                <a16:creationId xmlns:a16="http://schemas.microsoft.com/office/drawing/2014/main" id="{94532D18-801D-34DE-8802-7C7450017A68}"/>
              </a:ext>
            </a:extLst>
          </p:cNvPr>
          <p:cNvSpPr>
            <a:spLocks noGrp="1" noChangeArrowheads="1"/>
          </p:cNvSpPr>
          <p:nvPr>
            <p:ph type="ftr" idx="11"/>
          </p:nvPr>
        </p:nvSpPr>
        <p:spPr>
          <a:ln/>
        </p:spPr>
        <p:txBody>
          <a:bodyPr/>
          <a:lstStyle>
            <a:lvl1pPr>
              <a:defRPr/>
            </a:lvl1pPr>
          </a:lstStyle>
          <a:p>
            <a:pPr>
              <a:defRPr/>
            </a:pPr>
            <a:endParaRPr lang="en-US"/>
          </a:p>
        </p:txBody>
      </p:sp>
      <p:sp>
        <p:nvSpPr>
          <p:cNvPr id="9" name="Rectangle 5">
            <a:extLst>
              <a:ext uri="{FF2B5EF4-FFF2-40B4-BE49-F238E27FC236}">
                <a16:creationId xmlns:a16="http://schemas.microsoft.com/office/drawing/2014/main" id="{9F7AFA81-7B53-4194-62C2-14886E1A2FFD}"/>
              </a:ext>
            </a:extLst>
          </p:cNvPr>
          <p:cNvSpPr>
            <a:spLocks noGrp="1" noChangeArrowheads="1"/>
          </p:cNvSpPr>
          <p:nvPr>
            <p:ph type="sldNum" idx="12"/>
          </p:nvPr>
        </p:nvSpPr>
        <p:spPr>
          <a:ln/>
        </p:spPr>
        <p:txBody>
          <a:bodyPr/>
          <a:lstStyle>
            <a:lvl1pPr>
              <a:defRPr/>
            </a:lvl1pPr>
          </a:lstStyle>
          <a:p>
            <a:pPr>
              <a:defRPr/>
            </a:pPr>
            <a:fld id="{73CFC058-7789-4E94-8B8C-DD72C8710C6A}" type="slidenum">
              <a:rPr lang="en-US" altLang="en-US"/>
              <a:pPr>
                <a:defRPr/>
              </a:pPr>
              <a:t>‹#›</a:t>
            </a:fld>
            <a:endParaRPr lang="en-US" altLang="en-US"/>
          </a:p>
        </p:txBody>
      </p:sp>
    </p:spTree>
    <p:extLst>
      <p:ext uri="{BB962C8B-B14F-4D97-AF65-F5344CB8AC3E}">
        <p14:creationId xmlns:p14="http://schemas.microsoft.com/office/powerpoint/2010/main" val="1879635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
            <a:extLst>
              <a:ext uri="{FF2B5EF4-FFF2-40B4-BE49-F238E27FC236}">
                <a16:creationId xmlns:a16="http://schemas.microsoft.com/office/drawing/2014/main" id="{D89AE43E-57DA-172A-C042-D1A00C6B71FD}"/>
              </a:ext>
            </a:extLst>
          </p:cNvPr>
          <p:cNvSpPr>
            <a:spLocks noGrp="1" noChangeArrowheads="1"/>
          </p:cNvSpPr>
          <p:nvPr>
            <p:ph type="dt" idx="10"/>
          </p:nvPr>
        </p:nvSpPr>
        <p:spPr>
          <a:ln/>
        </p:spPr>
        <p:txBody>
          <a:bodyPr/>
          <a:lstStyle>
            <a:lvl1pPr>
              <a:defRPr/>
            </a:lvl1pPr>
          </a:lstStyle>
          <a:p>
            <a:pPr>
              <a:defRPr/>
            </a:pPr>
            <a:endParaRPr lang="en-US"/>
          </a:p>
        </p:txBody>
      </p:sp>
      <p:sp>
        <p:nvSpPr>
          <p:cNvPr id="4" name="Rectangle 4">
            <a:extLst>
              <a:ext uri="{FF2B5EF4-FFF2-40B4-BE49-F238E27FC236}">
                <a16:creationId xmlns:a16="http://schemas.microsoft.com/office/drawing/2014/main" id="{92C34193-E97F-AAB9-8BBA-C1D851CD6E82}"/>
              </a:ext>
            </a:extLst>
          </p:cNvPr>
          <p:cNvSpPr>
            <a:spLocks noGrp="1" noChangeArrowheads="1"/>
          </p:cNvSpPr>
          <p:nvPr>
            <p:ph type="ftr" idx="11"/>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43AD6AD-F9D7-7746-0969-13FAD7376205}"/>
              </a:ext>
            </a:extLst>
          </p:cNvPr>
          <p:cNvSpPr>
            <a:spLocks noGrp="1" noChangeArrowheads="1"/>
          </p:cNvSpPr>
          <p:nvPr>
            <p:ph type="sldNum" idx="12"/>
          </p:nvPr>
        </p:nvSpPr>
        <p:spPr>
          <a:ln/>
        </p:spPr>
        <p:txBody>
          <a:bodyPr/>
          <a:lstStyle>
            <a:lvl1pPr>
              <a:defRPr/>
            </a:lvl1pPr>
          </a:lstStyle>
          <a:p>
            <a:pPr>
              <a:defRPr/>
            </a:pPr>
            <a:fld id="{E07DD79C-731B-43EC-90F1-B521B2E53826}" type="slidenum">
              <a:rPr lang="en-US" altLang="en-US"/>
              <a:pPr>
                <a:defRPr/>
              </a:pPr>
              <a:t>‹#›</a:t>
            </a:fld>
            <a:endParaRPr lang="en-US" altLang="en-US"/>
          </a:p>
        </p:txBody>
      </p:sp>
    </p:spTree>
    <p:extLst>
      <p:ext uri="{BB962C8B-B14F-4D97-AF65-F5344CB8AC3E}">
        <p14:creationId xmlns:p14="http://schemas.microsoft.com/office/powerpoint/2010/main" val="22309796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F3E5E80C-9920-B698-1CC8-A5863584FBA0}"/>
              </a:ext>
            </a:extLst>
          </p:cNvPr>
          <p:cNvSpPr>
            <a:spLocks noGrp="1" noChangeArrowheads="1"/>
          </p:cNvSpPr>
          <p:nvPr>
            <p:ph type="dt" idx="10"/>
          </p:nvPr>
        </p:nvSpPr>
        <p:spPr>
          <a:ln/>
        </p:spPr>
        <p:txBody>
          <a:bodyPr/>
          <a:lstStyle>
            <a:lvl1pPr>
              <a:defRPr/>
            </a:lvl1pPr>
          </a:lstStyle>
          <a:p>
            <a:pPr>
              <a:defRPr/>
            </a:pPr>
            <a:endParaRPr lang="en-US"/>
          </a:p>
        </p:txBody>
      </p:sp>
      <p:sp>
        <p:nvSpPr>
          <p:cNvPr id="3" name="Rectangle 4">
            <a:extLst>
              <a:ext uri="{FF2B5EF4-FFF2-40B4-BE49-F238E27FC236}">
                <a16:creationId xmlns:a16="http://schemas.microsoft.com/office/drawing/2014/main" id="{73A260ED-E640-C9CB-0D58-678AECBC7B00}"/>
              </a:ext>
            </a:extLst>
          </p:cNvPr>
          <p:cNvSpPr>
            <a:spLocks noGrp="1" noChangeArrowheads="1"/>
          </p:cNvSpPr>
          <p:nvPr>
            <p:ph type="ftr" idx="11"/>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DBD917C2-276B-B2C8-B362-33249F79529A}"/>
              </a:ext>
            </a:extLst>
          </p:cNvPr>
          <p:cNvSpPr>
            <a:spLocks noGrp="1" noChangeArrowheads="1"/>
          </p:cNvSpPr>
          <p:nvPr>
            <p:ph type="sldNum" idx="12"/>
          </p:nvPr>
        </p:nvSpPr>
        <p:spPr>
          <a:ln/>
        </p:spPr>
        <p:txBody>
          <a:bodyPr/>
          <a:lstStyle>
            <a:lvl1pPr>
              <a:defRPr/>
            </a:lvl1pPr>
          </a:lstStyle>
          <a:p>
            <a:pPr>
              <a:defRPr/>
            </a:pPr>
            <a:fld id="{174F12CE-A1EE-4637-8DA6-4C3ABE678814}" type="slidenum">
              <a:rPr lang="en-US" altLang="en-US"/>
              <a:pPr>
                <a:defRPr/>
              </a:pPr>
              <a:t>‹#›</a:t>
            </a:fld>
            <a:endParaRPr lang="en-US" altLang="en-US"/>
          </a:p>
        </p:txBody>
      </p:sp>
    </p:spTree>
    <p:extLst>
      <p:ext uri="{BB962C8B-B14F-4D97-AF65-F5344CB8AC3E}">
        <p14:creationId xmlns:p14="http://schemas.microsoft.com/office/powerpoint/2010/main" val="2278974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3">
            <a:extLst>
              <a:ext uri="{FF2B5EF4-FFF2-40B4-BE49-F238E27FC236}">
                <a16:creationId xmlns:a16="http://schemas.microsoft.com/office/drawing/2014/main" id="{98FE7B9A-0588-572C-00CD-53D1F031E2C4}"/>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8DC5FC7C-6BAD-1D04-5845-377009B985CE}"/>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143A89E2-1C94-ED79-C07B-A0BDFAF3A12E}"/>
              </a:ext>
            </a:extLst>
          </p:cNvPr>
          <p:cNvSpPr>
            <a:spLocks noGrp="1" noChangeArrowheads="1"/>
          </p:cNvSpPr>
          <p:nvPr>
            <p:ph type="sldNum" idx="12"/>
          </p:nvPr>
        </p:nvSpPr>
        <p:spPr>
          <a:ln/>
        </p:spPr>
        <p:txBody>
          <a:bodyPr/>
          <a:lstStyle>
            <a:lvl1pPr>
              <a:defRPr/>
            </a:lvl1pPr>
          </a:lstStyle>
          <a:p>
            <a:pPr>
              <a:defRPr/>
            </a:pPr>
            <a:fld id="{3AE976C2-6AFC-41AC-BC75-220FC6E94AD7}" type="slidenum">
              <a:rPr lang="en-US" altLang="en-US"/>
              <a:pPr>
                <a:defRPr/>
              </a:pPr>
              <a:t>‹#›</a:t>
            </a:fld>
            <a:endParaRPr lang="en-US" altLang="en-US"/>
          </a:p>
        </p:txBody>
      </p:sp>
    </p:spTree>
    <p:extLst>
      <p:ext uri="{BB962C8B-B14F-4D97-AF65-F5344CB8AC3E}">
        <p14:creationId xmlns:p14="http://schemas.microsoft.com/office/powerpoint/2010/main" val="51389097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a:extLst>
              <a:ext uri="{FF2B5EF4-FFF2-40B4-BE49-F238E27FC236}">
                <a16:creationId xmlns:a16="http://schemas.microsoft.com/office/drawing/2014/main" id="{9A78C70E-4DA7-4A8B-74B2-C2B5C6CB023C}"/>
              </a:ext>
            </a:extLst>
          </p:cNvPr>
          <p:cNvSpPr>
            <a:spLocks noGrp="1" noChangeArrowheads="1"/>
          </p:cNvSpPr>
          <p:nvPr>
            <p:ph type="dt" idx="10"/>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43638CA4-D300-7B57-5EE0-3B49193F52D6}"/>
              </a:ext>
            </a:extLst>
          </p:cNvPr>
          <p:cNvSpPr>
            <a:spLocks noGrp="1" noChangeArrowheads="1"/>
          </p:cNvSpPr>
          <p:nvPr>
            <p:ph type="ftr" idx="11"/>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9B8AF3A2-17C6-E30F-2D39-07291D5C3E33}"/>
              </a:ext>
            </a:extLst>
          </p:cNvPr>
          <p:cNvSpPr>
            <a:spLocks noGrp="1" noChangeArrowheads="1"/>
          </p:cNvSpPr>
          <p:nvPr>
            <p:ph type="sldNum" idx="12"/>
          </p:nvPr>
        </p:nvSpPr>
        <p:spPr>
          <a:ln/>
        </p:spPr>
        <p:txBody>
          <a:bodyPr/>
          <a:lstStyle>
            <a:lvl1pPr>
              <a:defRPr/>
            </a:lvl1pPr>
          </a:lstStyle>
          <a:p>
            <a:pPr>
              <a:defRPr/>
            </a:pPr>
            <a:fld id="{4EA0D2F6-DB12-49DC-9B37-6590349A840B}" type="slidenum">
              <a:rPr lang="en-US" altLang="en-US"/>
              <a:pPr>
                <a:defRPr/>
              </a:pPr>
              <a:t>‹#›</a:t>
            </a:fld>
            <a:endParaRPr lang="en-US" altLang="en-US"/>
          </a:p>
        </p:txBody>
      </p:sp>
    </p:spTree>
    <p:extLst>
      <p:ext uri="{BB962C8B-B14F-4D97-AF65-F5344CB8AC3E}">
        <p14:creationId xmlns:p14="http://schemas.microsoft.com/office/powerpoint/2010/main" val="187339891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a:extLst>
              <a:ext uri="{FF2B5EF4-FFF2-40B4-BE49-F238E27FC236}">
                <a16:creationId xmlns:a16="http://schemas.microsoft.com/office/drawing/2014/main" id="{EED75EE4-2762-CF6C-4E04-4A478C806522}"/>
              </a:ext>
            </a:extLst>
          </p:cNvPr>
          <p:cNvSpPr>
            <a:spLocks noGrp="1" noChangeArrowheads="1"/>
          </p:cNvSpPr>
          <p:nvPr>
            <p:ph type="dt" idx="10"/>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C287798F-B33D-A4E0-4EDC-66B0D133F65A}"/>
              </a:ext>
            </a:extLst>
          </p:cNvPr>
          <p:cNvSpPr>
            <a:spLocks noGrp="1" noChangeArrowheads="1"/>
          </p:cNvSpPr>
          <p:nvPr>
            <p:ph type="ftr" idx="11"/>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76B5F7A5-81A4-1B2A-2AD2-2E7FE53F3641}"/>
              </a:ext>
            </a:extLst>
          </p:cNvPr>
          <p:cNvSpPr>
            <a:spLocks noGrp="1" noChangeArrowheads="1"/>
          </p:cNvSpPr>
          <p:nvPr>
            <p:ph type="sldNum" idx="12"/>
          </p:nvPr>
        </p:nvSpPr>
        <p:spPr>
          <a:ln/>
        </p:spPr>
        <p:txBody>
          <a:bodyPr/>
          <a:lstStyle>
            <a:lvl1pPr>
              <a:defRPr/>
            </a:lvl1pPr>
          </a:lstStyle>
          <a:p>
            <a:pPr>
              <a:defRPr/>
            </a:pPr>
            <a:fld id="{CA225C0E-CA4E-490C-8DDE-A3A72B70116F}" type="slidenum">
              <a:rPr lang="en-US" altLang="en-US"/>
              <a:pPr>
                <a:defRPr/>
              </a:pPr>
              <a:t>‹#›</a:t>
            </a:fld>
            <a:endParaRPr lang="en-US" altLang="en-US"/>
          </a:p>
        </p:txBody>
      </p:sp>
    </p:spTree>
    <p:extLst>
      <p:ext uri="{BB962C8B-B14F-4D97-AF65-F5344CB8AC3E}">
        <p14:creationId xmlns:p14="http://schemas.microsoft.com/office/powerpoint/2010/main" val="27269183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F385DA63-4130-DB8E-D0B7-30C70098E6E1}"/>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375FF217-283A-AE49-C489-D8754E059D3E}"/>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5DB5116-6422-94D1-8ADC-66727ADF11FD}"/>
              </a:ext>
            </a:extLst>
          </p:cNvPr>
          <p:cNvSpPr>
            <a:spLocks noGrp="1" noChangeArrowheads="1"/>
          </p:cNvSpPr>
          <p:nvPr>
            <p:ph type="sldNum" idx="12"/>
          </p:nvPr>
        </p:nvSpPr>
        <p:spPr>
          <a:ln/>
        </p:spPr>
        <p:txBody>
          <a:bodyPr/>
          <a:lstStyle>
            <a:lvl1pPr>
              <a:defRPr/>
            </a:lvl1pPr>
          </a:lstStyle>
          <a:p>
            <a:pPr>
              <a:defRPr/>
            </a:pPr>
            <a:fld id="{F1466D7B-A222-4888-B1B4-546FC3E20564}" type="slidenum">
              <a:rPr lang="en-US" altLang="en-US"/>
              <a:pPr>
                <a:defRPr/>
              </a:pPr>
              <a:t>‹#›</a:t>
            </a:fld>
            <a:endParaRPr lang="en-US" altLang="en-US"/>
          </a:p>
        </p:txBody>
      </p:sp>
    </p:spTree>
    <p:extLst>
      <p:ext uri="{BB962C8B-B14F-4D97-AF65-F5344CB8AC3E}">
        <p14:creationId xmlns:p14="http://schemas.microsoft.com/office/powerpoint/2010/main" val="379233071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5813" cy="58499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499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05AC28B7-0DB4-0075-BFC9-D1459B15026D}"/>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40C53775-3B36-68A4-6AC4-B96ED094B7DA}"/>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263C404-438D-08E5-871D-BA666FF3F2C2}"/>
              </a:ext>
            </a:extLst>
          </p:cNvPr>
          <p:cNvSpPr>
            <a:spLocks noGrp="1" noChangeArrowheads="1"/>
          </p:cNvSpPr>
          <p:nvPr>
            <p:ph type="sldNum" idx="12"/>
          </p:nvPr>
        </p:nvSpPr>
        <p:spPr>
          <a:ln/>
        </p:spPr>
        <p:txBody>
          <a:bodyPr/>
          <a:lstStyle>
            <a:lvl1pPr>
              <a:defRPr/>
            </a:lvl1pPr>
          </a:lstStyle>
          <a:p>
            <a:pPr>
              <a:defRPr/>
            </a:pPr>
            <a:fld id="{E7507B07-958F-48DD-96B8-4B7783428042}" type="slidenum">
              <a:rPr lang="en-US" altLang="en-US"/>
              <a:pPr>
                <a:defRPr/>
              </a:pPr>
              <a:t>‹#›</a:t>
            </a:fld>
            <a:endParaRPr lang="en-US" altLang="en-US"/>
          </a:p>
        </p:txBody>
      </p:sp>
    </p:spTree>
    <p:extLst>
      <p:ext uri="{BB962C8B-B14F-4D97-AF65-F5344CB8AC3E}">
        <p14:creationId xmlns:p14="http://schemas.microsoft.com/office/powerpoint/2010/main" val="139080708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8013" cy="1141412"/>
          </a:xfrm>
        </p:spPr>
        <p:txBody>
          <a:bodyPr/>
          <a:lstStyle/>
          <a:p>
            <a:r>
              <a:rPr lang="en-US"/>
              <a:t>Click to edit Master title style</a:t>
            </a:r>
          </a:p>
        </p:txBody>
      </p:sp>
      <p:sp>
        <p:nvSpPr>
          <p:cNvPr id="3" name="Rectangle 3">
            <a:extLst>
              <a:ext uri="{FF2B5EF4-FFF2-40B4-BE49-F238E27FC236}">
                <a16:creationId xmlns:a16="http://schemas.microsoft.com/office/drawing/2014/main" id="{E8EDE23A-2783-1C5C-117C-72CB33D15188}"/>
              </a:ext>
            </a:extLst>
          </p:cNvPr>
          <p:cNvSpPr>
            <a:spLocks noGrp="1" noChangeArrowheads="1"/>
          </p:cNvSpPr>
          <p:nvPr>
            <p:ph type="dt" idx="10"/>
          </p:nvPr>
        </p:nvSpPr>
        <p:spPr>
          <a:ln/>
        </p:spPr>
        <p:txBody>
          <a:bodyPr/>
          <a:lstStyle>
            <a:lvl1pPr>
              <a:defRPr/>
            </a:lvl1pPr>
          </a:lstStyle>
          <a:p>
            <a:pPr>
              <a:defRPr/>
            </a:pPr>
            <a:endParaRPr lang="en-US"/>
          </a:p>
        </p:txBody>
      </p:sp>
      <p:sp>
        <p:nvSpPr>
          <p:cNvPr id="4" name="Rectangle 4">
            <a:extLst>
              <a:ext uri="{FF2B5EF4-FFF2-40B4-BE49-F238E27FC236}">
                <a16:creationId xmlns:a16="http://schemas.microsoft.com/office/drawing/2014/main" id="{58801DB6-1F6D-B1F8-3124-73EC867AFF5A}"/>
              </a:ext>
            </a:extLst>
          </p:cNvPr>
          <p:cNvSpPr>
            <a:spLocks noGrp="1" noChangeArrowheads="1"/>
          </p:cNvSpPr>
          <p:nvPr>
            <p:ph type="ftr" idx="11"/>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C854F49-F8E6-4F6C-CF5C-CBBB44760D8C}"/>
              </a:ext>
            </a:extLst>
          </p:cNvPr>
          <p:cNvSpPr>
            <a:spLocks noGrp="1" noChangeArrowheads="1"/>
          </p:cNvSpPr>
          <p:nvPr>
            <p:ph type="sldNum" idx="12"/>
          </p:nvPr>
        </p:nvSpPr>
        <p:spPr>
          <a:ln/>
        </p:spPr>
        <p:txBody>
          <a:bodyPr/>
          <a:lstStyle>
            <a:lvl1pPr>
              <a:defRPr/>
            </a:lvl1pPr>
          </a:lstStyle>
          <a:p>
            <a:pPr>
              <a:defRPr/>
            </a:pPr>
            <a:fld id="{D5D2B18E-824A-4CC0-9CD3-29E7241E0085}" type="slidenum">
              <a:rPr lang="en-US" altLang="en-US"/>
              <a:pPr>
                <a:defRPr/>
              </a:pPr>
              <a:t>‹#›</a:t>
            </a:fld>
            <a:endParaRPr lang="en-US" altLang="en-US"/>
          </a:p>
        </p:txBody>
      </p:sp>
    </p:spTree>
    <p:extLst>
      <p:ext uri="{BB962C8B-B14F-4D97-AF65-F5344CB8AC3E}">
        <p14:creationId xmlns:p14="http://schemas.microsoft.com/office/powerpoint/2010/main" val="137709698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8013" cy="1141412"/>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7013"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6613"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6613" y="3938588"/>
            <a:ext cx="4038600" cy="2185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3">
            <a:extLst>
              <a:ext uri="{FF2B5EF4-FFF2-40B4-BE49-F238E27FC236}">
                <a16:creationId xmlns:a16="http://schemas.microsoft.com/office/drawing/2014/main" id="{05C77038-4DE6-514B-2CB4-0A6E2DDDA300}"/>
              </a:ext>
            </a:extLst>
          </p:cNvPr>
          <p:cNvSpPr>
            <a:spLocks noGrp="1" noChangeArrowheads="1"/>
          </p:cNvSpPr>
          <p:nvPr>
            <p:ph type="dt" idx="10"/>
          </p:nvPr>
        </p:nvSpPr>
        <p:spPr>
          <a:ln/>
        </p:spPr>
        <p:txBody>
          <a:bodyPr/>
          <a:lstStyle>
            <a:lvl1pPr>
              <a:defRPr/>
            </a:lvl1pPr>
          </a:lstStyle>
          <a:p>
            <a:pPr>
              <a:defRPr/>
            </a:pPr>
            <a:endParaRPr lang="en-US"/>
          </a:p>
        </p:txBody>
      </p:sp>
      <p:sp>
        <p:nvSpPr>
          <p:cNvPr id="7" name="Rectangle 4">
            <a:extLst>
              <a:ext uri="{FF2B5EF4-FFF2-40B4-BE49-F238E27FC236}">
                <a16:creationId xmlns:a16="http://schemas.microsoft.com/office/drawing/2014/main" id="{B78ACEFA-18AD-BD9E-F54C-6E227B5FB860}"/>
              </a:ext>
            </a:extLst>
          </p:cNvPr>
          <p:cNvSpPr>
            <a:spLocks noGrp="1" noChangeArrowheads="1"/>
          </p:cNvSpPr>
          <p:nvPr>
            <p:ph type="ftr" idx="11"/>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B7DA6800-3EEF-E340-E406-832763EC7324}"/>
              </a:ext>
            </a:extLst>
          </p:cNvPr>
          <p:cNvSpPr>
            <a:spLocks noGrp="1" noChangeArrowheads="1"/>
          </p:cNvSpPr>
          <p:nvPr>
            <p:ph type="sldNum" idx="12"/>
          </p:nvPr>
        </p:nvSpPr>
        <p:spPr>
          <a:ln/>
        </p:spPr>
        <p:txBody>
          <a:bodyPr/>
          <a:lstStyle>
            <a:lvl1pPr>
              <a:defRPr/>
            </a:lvl1pPr>
          </a:lstStyle>
          <a:p>
            <a:pPr>
              <a:defRPr/>
            </a:pPr>
            <a:fld id="{7730AFF1-5083-44E1-BDE4-73B2187AA7FC}" type="slidenum">
              <a:rPr lang="en-US" altLang="en-US"/>
              <a:pPr>
                <a:defRPr/>
              </a:pPr>
              <a:t>‹#›</a:t>
            </a:fld>
            <a:endParaRPr lang="en-US" altLang="en-US"/>
          </a:p>
        </p:txBody>
      </p:sp>
    </p:spTree>
    <p:extLst>
      <p:ext uri="{BB962C8B-B14F-4D97-AF65-F5344CB8AC3E}">
        <p14:creationId xmlns:p14="http://schemas.microsoft.com/office/powerpoint/2010/main" val="228878755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8013" cy="1141412"/>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7013"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600200"/>
            <a:ext cx="4038600"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a:extLst>
              <a:ext uri="{FF2B5EF4-FFF2-40B4-BE49-F238E27FC236}">
                <a16:creationId xmlns:a16="http://schemas.microsoft.com/office/drawing/2014/main" id="{29277D56-72AC-A630-1FFA-C28C8E09249E}"/>
              </a:ext>
            </a:extLst>
          </p:cNvPr>
          <p:cNvSpPr>
            <a:spLocks noGrp="1" noChangeArrowheads="1"/>
          </p:cNvSpPr>
          <p:nvPr>
            <p:ph type="dt" idx="10"/>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75DE3438-B26F-9073-A62C-1ED1F3C09BCA}"/>
              </a:ext>
            </a:extLst>
          </p:cNvPr>
          <p:cNvSpPr>
            <a:spLocks noGrp="1" noChangeArrowheads="1"/>
          </p:cNvSpPr>
          <p:nvPr>
            <p:ph type="ftr" idx="11"/>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40A52918-953B-FD49-22B4-CB4EC1192700}"/>
              </a:ext>
            </a:extLst>
          </p:cNvPr>
          <p:cNvSpPr>
            <a:spLocks noGrp="1" noChangeArrowheads="1"/>
          </p:cNvSpPr>
          <p:nvPr>
            <p:ph type="sldNum" idx="12"/>
          </p:nvPr>
        </p:nvSpPr>
        <p:spPr>
          <a:ln/>
        </p:spPr>
        <p:txBody>
          <a:bodyPr/>
          <a:lstStyle>
            <a:lvl1pPr>
              <a:defRPr/>
            </a:lvl1pPr>
          </a:lstStyle>
          <a:p>
            <a:pPr>
              <a:defRPr/>
            </a:pPr>
            <a:fld id="{832A962E-C4A4-4426-92C1-D74DD67C3D68}" type="slidenum">
              <a:rPr lang="en-US" altLang="en-US"/>
              <a:pPr>
                <a:defRPr/>
              </a:pPr>
              <a:t>‹#›</a:t>
            </a:fld>
            <a:endParaRPr lang="en-US" altLang="en-US"/>
          </a:p>
        </p:txBody>
      </p:sp>
    </p:spTree>
    <p:extLst>
      <p:ext uri="{BB962C8B-B14F-4D97-AF65-F5344CB8AC3E}">
        <p14:creationId xmlns:p14="http://schemas.microsoft.com/office/powerpoint/2010/main" val="36164420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8013" cy="1141412"/>
          </a:xfrm>
        </p:spPr>
        <p:txBody>
          <a:bodyPr/>
          <a:lstStyle/>
          <a:p>
            <a:r>
              <a:rPr lang="en-US"/>
              <a:t>Click to edit Master title style</a:t>
            </a:r>
          </a:p>
        </p:txBody>
      </p:sp>
      <p:sp>
        <p:nvSpPr>
          <p:cNvPr id="3" name="Content Placeholder 2"/>
          <p:cNvSpPr>
            <a:spLocks noGrp="1"/>
          </p:cNvSpPr>
          <p:nvPr>
            <p:ph sz="quarter" idx="1"/>
          </p:nvPr>
        </p:nvSpPr>
        <p:spPr>
          <a:xfrm>
            <a:off x="457200" y="1600200"/>
            <a:ext cx="4037013"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6613"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3938588"/>
            <a:ext cx="4037013" cy="2185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6613" y="3938588"/>
            <a:ext cx="4038600" cy="2185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a:extLst>
              <a:ext uri="{FF2B5EF4-FFF2-40B4-BE49-F238E27FC236}">
                <a16:creationId xmlns:a16="http://schemas.microsoft.com/office/drawing/2014/main" id="{E1BFCCB4-938F-B0F6-5B51-6C534A471ABA}"/>
              </a:ext>
            </a:extLst>
          </p:cNvPr>
          <p:cNvSpPr>
            <a:spLocks noGrp="1" noChangeArrowheads="1"/>
          </p:cNvSpPr>
          <p:nvPr>
            <p:ph type="dt" idx="10"/>
          </p:nvPr>
        </p:nvSpPr>
        <p:spPr>
          <a:ln/>
        </p:spPr>
        <p:txBody>
          <a:bodyPr/>
          <a:lstStyle>
            <a:lvl1pPr>
              <a:defRPr/>
            </a:lvl1pPr>
          </a:lstStyle>
          <a:p>
            <a:pPr>
              <a:defRPr/>
            </a:pPr>
            <a:endParaRPr lang="en-US"/>
          </a:p>
        </p:txBody>
      </p:sp>
      <p:sp>
        <p:nvSpPr>
          <p:cNvPr id="8" name="Rectangle 4">
            <a:extLst>
              <a:ext uri="{FF2B5EF4-FFF2-40B4-BE49-F238E27FC236}">
                <a16:creationId xmlns:a16="http://schemas.microsoft.com/office/drawing/2014/main" id="{93D231E6-D462-603F-1AD8-8BC030F65700}"/>
              </a:ext>
            </a:extLst>
          </p:cNvPr>
          <p:cNvSpPr>
            <a:spLocks noGrp="1" noChangeArrowheads="1"/>
          </p:cNvSpPr>
          <p:nvPr>
            <p:ph type="ftr" idx="11"/>
          </p:nvPr>
        </p:nvSpPr>
        <p:spPr>
          <a:ln/>
        </p:spPr>
        <p:txBody>
          <a:bodyPr/>
          <a:lstStyle>
            <a:lvl1pPr>
              <a:defRPr/>
            </a:lvl1pPr>
          </a:lstStyle>
          <a:p>
            <a:pPr>
              <a:defRPr/>
            </a:pPr>
            <a:endParaRPr lang="en-US"/>
          </a:p>
        </p:txBody>
      </p:sp>
      <p:sp>
        <p:nvSpPr>
          <p:cNvPr id="9" name="Rectangle 5">
            <a:extLst>
              <a:ext uri="{FF2B5EF4-FFF2-40B4-BE49-F238E27FC236}">
                <a16:creationId xmlns:a16="http://schemas.microsoft.com/office/drawing/2014/main" id="{088BF664-B929-DEDE-ADB1-948B02B24F34}"/>
              </a:ext>
            </a:extLst>
          </p:cNvPr>
          <p:cNvSpPr>
            <a:spLocks noGrp="1" noChangeArrowheads="1"/>
          </p:cNvSpPr>
          <p:nvPr>
            <p:ph type="sldNum" idx="12"/>
          </p:nvPr>
        </p:nvSpPr>
        <p:spPr>
          <a:ln/>
        </p:spPr>
        <p:txBody>
          <a:bodyPr/>
          <a:lstStyle>
            <a:lvl1pPr>
              <a:defRPr/>
            </a:lvl1pPr>
          </a:lstStyle>
          <a:p>
            <a:pPr>
              <a:defRPr/>
            </a:pPr>
            <a:fld id="{1722562A-3C6D-4E8A-B9B5-909EA0E71B4F}" type="slidenum">
              <a:rPr lang="en-US" altLang="en-US"/>
              <a:pPr>
                <a:defRPr/>
              </a:pPr>
              <a:t>‹#›</a:t>
            </a:fld>
            <a:endParaRPr lang="en-US" altLang="en-US"/>
          </a:p>
        </p:txBody>
      </p:sp>
    </p:spTree>
    <p:extLst>
      <p:ext uri="{BB962C8B-B14F-4D97-AF65-F5344CB8AC3E}">
        <p14:creationId xmlns:p14="http://schemas.microsoft.com/office/powerpoint/2010/main" val="4276563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7013"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600200"/>
            <a:ext cx="4038600"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a:extLst>
              <a:ext uri="{FF2B5EF4-FFF2-40B4-BE49-F238E27FC236}">
                <a16:creationId xmlns:a16="http://schemas.microsoft.com/office/drawing/2014/main" id="{0BB05627-8D43-D0CA-C1AD-FE11CC44E701}"/>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4">
            <a:extLst>
              <a:ext uri="{FF2B5EF4-FFF2-40B4-BE49-F238E27FC236}">
                <a16:creationId xmlns:a16="http://schemas.microsoft.com/office/drawing/2014/main" id="{0D844378-1A2D-7CD7-71F3-5A10ECB1FC0E}"/>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E95DB0FD-A732-6168-632C-D4A57E6B6CE7}"/>
              </a:ext>
            </a:extLst>
          </p:cNvPr>
          <p:cNvSpPr>
            <a:spLocks noGrp="1" noChangeArrowheads="1"/>
          </p:cNvSpPr>
          <p:nvPr>
            <p:ph type="sldNum" idx="12"/>
          </p:nvPr>
        </p:nvSpPr>
        <p:spPr>
          <a:ln/>
        </p:spPr>
        <p:txBody>
          <a:bodyPr/>
          <a:lstStyle>
            <a:lvl1pPr>
              <a:defRPr/>
            </a:lvl1pPr>
          </a:lstStyle>
          <a:p>
            <a:pPr>
              <a:defRPr/>
            </a:pPr>
            <a:fld id="{0597D12E-4481-4C4F-8C91-4BC21C42C95A}" type="slidenum">
              <a:rPr lang="en-US" altLang="en-US"/>
              <a:pPr>
                <a:defRPr/>
              </a:pPr>
              <a:t>‹#›</a:t>
            </a:fld>
            <a:endParaRPr lang="en-US" altLang="en-US"/>
          </a:p>
        </p:txBody>
      </p:sp>
    </p:spTree>
    <p:extLst>
      <p:ext uri="{BB962C8B-B14F-4D97-AF65-F5344CB8AC3E}">
        <p14:creationId xmlns:p14="http://schemas.microsoft.com/office/powerpoint/2010/main" val="3694179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a:extLst>
              <a:ext uri="{FF2B5EF4-FFF2-40B4-BE49-F238E27FC236}">
                <a16:creationId xmlns:a16="http://schemas.microsoft.com/office/drawing/2014/main" id="{1D9E2DAD-48A3-1ED8-993C-3906BFADDC97}"/>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8" name="Rectangle 4">
            <a:extLst>
              <a:ext uri="{FF2B5EF4-FFF2-40B4-BE49-F238E27FC236}">
                <a16:creationId xmlns:a16="http://schemas.microsoft.com/office/drawing/2014/main" id="{4A95B703-4E94-1B3C-2E34-1F901C020777}"/>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9" name="Rectangle 5">
            <a:extLst>
              <a:ext uri="{FF2B5EF4-FFF2-40B4-BE49-F238E27FC236}">
                <a16:creationId xmlns:a16="http://schemas.microsoft.com/office/drawing/2014/main" id="{60A1E1BE-E18A-92A3-CC5C-DF32F1A683B9}"/>
              </a:ext>
            </a:extLst>
          </p:cNvPr>
          <p:cNvSpPr>
            <a:spLocks noGrp="1" noChangeArrowheads="1"/>
          </p:cNvSpPr>
          <p:nvPr>
            <p:ph type="sldNum" idx="12"/>
          </p:nvPr>
        </p:nvSpPr>
        <p:spPr>
          <a:ln/>
        </p:spPr>
        <p:txBody>
          <a:bodyPr/>
          <a:lstStyle>
            <a:lvl1pPr>
              <a:defRPr/>
            </a:lvl1pPr>
          </a:lstStyle>
          <a:p>
            <a:pPr>
              <a:defRPr/>
            </a:pPr>
            <a:fld id="{E8B65810-D9F7-4A79-8F6F-BA89D9AD757C}" type="slidenum">
              <a:rPr lang="en-US" altLang="en-US"/>
              <a:pPr>
                <a:defRPr/>
              </a:pPr>
              <a:t>‹#›</a:t>
            </a:fld>
            <a:endParaRPr lang="en-US" altLang="en-US"/>
          </a:p>
        </p:txBody>
      </p:sp>
    </p:spTree>
    <p:extLst>
      <p:ext uri="{BB962C8B-B14F-4D97-AF65-F5344CB8AC3E}">
        <p14:creationId xmlns:p14="http://schemas.microsoft.com/office/powerpoint/2010/main" val="110110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
            <a:extLst>
              <a:ext uri="{FF2B5EF4-FFF2-40B4-BE49-F238E27FC236}">
                <a16:creationId xmlns:a16="http://schemas.microsoft.com/office/drawing/2014/main" id="{0A73FD1E-44F6-A7C3-557E-636EF7B7222B}"/>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4" name="Rectangle 4">
            <a:extLst>
              <a:ext uri="{FF2B5EF4-FFF2-40B4-BE49-F238E27FC236}">
                <a16:creationId xmlns:a16="http://schemas.microsoft.com/office/drawing/2014/main" id="{3382F008-93A1-503C-3CEA-A2EC487F69E6}"/>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255E6EBF-81F2-9BC5-07EC-1A2FB9A25ACD}"/>
              </a:ext>
            </a:extLst>
          </p:cNvPr>
          <p:cNvSpPr>
            <a:spLocks noGrp="1" noChangeArrowheads="1"/>
          </p:cNvSpPr>
          <p:nvPr>
            <p:ph type="sldNum" idx="12"/>
          </p:nvPr>
        </p:nvSpPr>
        <p:spPr>
          <a:ln/>
        </p:spPr>
        <p:txBody>
          <a:bodyPr/>
          <a:lstStyle>
            <a:lvl1pPr>
              <a:defRPr/>
            </a:lvl1pPr>
          </a:lstStyle>
          <a:p>
            <a:pPr>
              <a:defRPr/>
            </a:pPr>
            <a:fld id="{1A6D7EE3-FB42-49AF-867C-EC3405C33DAB}" type="slidenum">
              <a:rPr lang="en-US" altLang="en-US"/>
              <a:pPr>
                <a:defRPr/>
              </a:pPr>
              <a:t>‹#›</a:t>
            </a:fld>
            <a:endParaRPr lang="en-US" altLang="en-US"/>
          </a:p>
        </p:txBody>
      </p:sp>
    </p:spTree>
    <p:extLst>
      <p:ext uri="{BB962C8B-B14F-4D97-AF65-F5344CB8AC3E}">
        <p14:creationId xmlns:p14="http://schemas.microsoft.com/office/powerpoint/2010/main" val="2289625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66C0FEE9-8EE5-720F-D4D1-922B8585D7B0}"/>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3" name="Rectangle 4">
            <a:extLst>
              <a:ext uri="{FF2B5EF4-FFF2-40B4-BE49-F238E27FC236}">
                <a16:creationId xmlns:a16="http://schemas.microsoft.com/office/drawing/2014/main" id="{6FFD694C-423D-0D19-E309-FC7605DB5AE1}"/>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118C87C5-0DCE-8A3A-A535-EAB6C5CFFE9F}"/>
              </a:ext>
            </a:extLst>
          </p:cNvPr>
          <p:cNvSpPr>
            <a:spLocks noGrp="1" noChangeArrowheads="1"/>
          </p:cNvSpPr>
          <p:nvPr>
            <p:ph type="sldNum" idx="12"/>
          </p:nvPr>
        </p:nvSpPr>
        <p:spPr>
          <a:ln/>
        </p:spPr>
        <p:txBody>
          <a:bodyPr/>
          <a:lstStyle>
            <a:lvl1pPr>
              <a:defRPr/>
            </a:lvl1pPr>
          </a:lstStyle>
          <a:p>
            <a:pPr>
              <a:defRPr/>
            </a:pPr>
            <a:fld id="{07437F7C-49E9-4FFF-AA26-6155693DBFB6}" type="slidenum">
              <a:rPr lang="en-US" altLang="en-US"/>
              <a:pPr>
                <a:defRPr/>
              </a:pPr>
              <a:t>‹#›</a:t>
            </a:fld>
            <a:endParaRPr lang="en-US" altLang="en-US"/>
          </a:p>
        </p:txBody>
      </p:sp>
    </p:spTree>
    <p:extLst>
      <p:ext uri="{BB962C8B-B14F-4D97-AF65-F5344CB8AC3E}">
        <p14:creationId xmlns:p14="http://schemas.microsoft.com/office/powerpoint/2010/main" val="1890898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
            <a:extLst>
              <a:ext uri="{FF2B5EF4-FFF2-40B4-BE49-F238E27FC236}">
                <a16:creationId xmlns:a16="http://schemas.microsoft.com/office/drawing/2014/main" id="{BCBFC918-7F34-45E6-D5B0-49CE3818F08A}"/>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4">
            <a:extLst>
              <a:ext uri="{FF2B5EF4-FFF2-40B4-BE49-F238E27FC236}">
                <a16:creationId xmlns:a16="http://schemas.microsoft.com/office/drawing/2014/main" id="{3F44E2A9-9FE8-834D-E9BC-A6B5203A6DE7}"/>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0060CBAB-BA27-5096-5678-3A7CD13911B6}"/>
              </a:ext>
            </a:extLst>
          </p:cNvPr>
          <p:cNvSpPr>
            <a:spLocks noGrp="1" noChangeArrowheads="1"/>
          </p:cNvSpPr>
          <p:nvPr>
            <p:ph type="sldNum" idx="12"/>
          </p:nvPr>
        </p:nvSpPr>
        <p:spPr>
          <a:ln/>
        </p:spPr>
        <p:txBody>
          <a:bodyPr/>
          <a:lstStyle>
            <a:lvl1pPr>
              <a:defRPr/>
            </a:lvl1pPr>
          </a:lstStyle>
          <a:p>
            <a:pPr>
              <a:defRPr/>
            </a:pPr>
            <a:fld id="{B8A1801D-E678-468F-9C54-54FB046E606D}" type="slidenum">
              <a:rPr lang="en-US" altLang="en-US"/>
              <a:pPr>
                <a:defRPr/>
              </a:pPr>
              <a:t>‹#›</a:t>
            </a:fld>
            <a:endParaRPr lang="en-US" altLang="en-US"/>
          </a:p>
        </p:txBody>
      </p:sp>
    </p:spTree>
    <p:extLst>
      <p:ext uri="{BB962C8B-B14F-4D97-AF65-F5344CB8AC3E}">
        <p14:creationId xmlns:p14="http://schemas.microsoft.com/office/powerpoint/2010/main" val="3011447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
            <a:extLst>
              <a:ext uri="{FF2B5EF4-FFF2-40B4-BE49-F238E27FC236}">
                <a16:creationId xmlns:a16="http://schemas.microsoft.com/office/drawing/2014/main" id="{791CBE14-BEAA-3F99-BA0D-C0F76FEA7D75}"/>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4">
            <a:extLst>
              <a:ext uri="{FF2B5EF4-FFF2-40B4-BE49-F238E27FC236}">
                <a16:creationId xmlns:a16="http://schemas.microsoft.com/office/drawing/2014/main" id="{11665D71-B084-BD51-26AE-E2AAFF7FC8CA}"/>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E8D3033B-C8D5-2570-B1F0-CEFC3F32D4A1}"/>
              </a:ext>
            </a:extLst>
          </p:cNvPr>
          <p:cNvSpPr>
            <a:spLocks noGrp="1" noChangeArrowheads="1"/>
          </p:cNvSpPr>
          <p:nvPr>
            <p:ph type="sldNum" idx="12"/>
          </p:nvPr>
        </p:nvSpPr>
        <p:spPr>
          <a:ln/>
        </p:spPr>
        <p:txBody>
          <a:bodyPr/>
          <a:lstStyle>
            <a:lvl1pPr>
              <a:defRPr/>
            </a:lvl1pPr>
          </a:lstStyle>
          <a:p>
            <a:pPr>
              <a:defRPr/>
            </a:pPr>
            <a:fld id="{48E2E882-6BD1-4198-9294-4E9B9A2B6C3A}" type="slidenum">
              <a:rPr lang="en-US" altLang="en-US"/>
              <a:pPr>
                <a:defRPr/>
              </a:pPr>
              <a:t>‹#›</a:t>
            </a:fld>
            <a:endParaRPr lang="en-US" altLang="en-US"/>
          </a:p>
        </p:txBody>
      </p:sp>
    </p:spTree>
    <p:extLst>
      <p:ext uri="{BB962C8B-B14F-4D97-AF65-F5344CB8AC3E}">
        <p14:creationId xmlns:p14="http://schemas.microsoft.com/office/powerpoint/2010/main" val="3595528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6" Type="http://schemas.openxmlformats.org/officeDocument/2006/relationships/theme" Target="../theme/theme3.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DF894A66-EA35-C34B-D93F-5CE3E3CA7387}"/>
              </a:ext>
            </a:extLst>
          </p:cNvPr>
          <p:cNvSpPr>
            <a:spLocks noGrp="1" noChangeArrowheads="1"/>
          </p:cNvSpPr>
          <p:nvPr>
            <p:ph type="title"/>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en-US"/>
              <a:t>Click to edit the title text format</a:t>
            </a:r>
          </a:p>
        </p:txBody>
      </p:sp>
      <p:sp>
        <p:nvSpPr>
          <p:cNvPr id="1027" name="Rectangle 2">
            <a:extLst>
              <a:ext uri="{FF2B5EF4-FFF2-40B4-BE49-F238E27FC236}">
                <a16:creationId xmlns:a16="http://schemas.microsoft.com/office/drawing/2014/main" id="{F6F83852-3202-8137-547C-A4BBD98E8B9D}"/>
              </a:ext>
            </a:extLst>
          </p:cNvPr>
          <p:cNvSpPr>
            <a:spLocks noGrp="1" noChangeArrowheads="1"/>
          </p:cNvSpPr>
          <p:nvPr>
            <p:ph type="body" idx="1"/>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a:p>
            <a:pPr lvl="4"/>
            <a:r>
              <a:rPr lang="en-GB" altLang="en-US"/>
              <a:t>Eighth Outline Level</a:t>
            </a:r>
          </a:p>
          <a:p>
            <a:pPr lvl="4"/>
            <a:r>
              <a:rPr lang="en-GB" altLang="en-US"/>
              <a:t>Ninth Outline Level</a:t>
            </a:r>
          </a:p>
        </p:txBody>
      </p:sp>
      <p:sp>
        <p:nvSpPr>
          <p:cNvPr id="1028" name="Rectangle 3">
            <a:extLst>
              <a:ext uri="{FF2B5EF4-FFF2-40B4-BE49-F238E27FC236}">
                <a16:creationId xmlns:a16="http://schemas.microsoft.com/office/drawing/2014/main" id="{BEB1AFB8-791E-505A-6CAA-84B33D6C4266}"/>
              </a:ext>
            </a:extLst>
          </p:cNvPr>
          <p:cNvSpPr>
            <a:spLocks noGrp="1" noChangeArrowheads="1"/>
          </p:cNvSpPr>
          <p:nvPr>
            <p:ph type="dt"/>
          </p:nvPr>
        </p:nvSpPr>
        <p:spPr bwMode="auto">
          <a:xfrm>
            <a:off x="457200" y="6245225"/>
            <a:ext cx="2132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anose="02020603050405020304" pitchFamily="18" charset="0"/>
              </a:defRPr>
            </a:lvl1pPr>
          </a:lstStyle>
          <a:p>
            <a:pPr>
              <a:defRPr/>
            </a:pPr>
            <a:endParaRPr lang="en-US" altLang="en-US"/>
          </a:p>
        </p:txBody>
      </p:sp>
      <p:sp>
        <p:nvSpPr>
          <p:cNvPr id="1029" name="Rectangle 4">
            <a:extLst>
              <a:ext uri="{FF2B5EF4-FFF2-40B4-BE49-F238E27FC236}">
                <a16:creationId xmlns:a16="http://schemas.microsoft.com/office/drawing/2014/main" id="{46BF2F2F-C4D7-DB2C-42B4-28B66498C9B2}"/>
              </a:ext>
            </a:extLst>
          </p:cNvPr>
          <p:cNvSpPr>
            <a:spLocks noGrp="1" noChangeArrowheads="1"/>
          </p:cNvSpPr>
          <p:nvPr>
            <p:ph type="ftr"/>
          </p:nvPr>
        </p:nvSpPr>
        <p:spPr bwMode="auto">
          <a:xfrm>
            <a:off x="3124200" y="6245225"/>
            <a:ext cx="2894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anose="02020603050405020304" pitchFamily="18" charset="0"/>
              </a:defRPr>
            </a:lvl1pPr>
          </a:lstStyle>
          <a:p>
            <a:pPr>
              <a:defRPr/>
            </a:pPr>
            <a:endParaRPr lang="en-US" altLang="en-US"/>
          </a:p>
        </p:txBody>
      </p:sp>
      <p:sp>
        <p:nvSpPr>
          <p:cNvPr id="1030" name="Rectangle 5">
            <a:extLst>
              <a:ext uri="{FF2B5EF4-FFF2-40B4-BE49-F238E27FC236}">
                <a16:creationId xmlns:a16="http://schemas.microsoft.com/office/drawing/2014/main" id="{1448E810-B5B4-0F92-4CD0-40390F81939F}"/>
              </a:ext>
            </a:extLst>
          </p:cNvPr>
          <p:cNvSpPr>
            <a:spLocks noGrp="1" noChangeArrowheads="1"/>
          </p:cNvSpPr>
          <p:nvPr>
            <p:ph type="sldNum"/>
          </p:nvPr>
        </p:nvSpPr>
        <p:spPr bwMode="auto">
          <a:xfrm>
            <a:off x="6553200" y="6245225"/>
            <a:ext cx="2132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anose="02020603050405020304" pitchFamily="18" charset="0"/>
              </a:defRPr>
            </a:lvl1pPr>
          </a:lstStyle>
          <a:p>
            <a:pPr>
              <a:defRPr/>
            </a:pPr>
            <a:fld id="{F870A36E-C32A-4388-86F4-1827D6053B3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6656" r:id="rId1"/>
    <p:sldLayoutId id="2147486657" r:id="rId2"/>
    <p:sldLayoutId id="2147486658" r:id="rId3"/>
    <p:sldLayoutId id="2147486659" r:id="rId4"/>
    <p:sldLayoutId id="2147486660" r:id="rId5"/>
    <p:sldLayoutId id="2147486661" r:id="rId6"/>
    <p:sldLayoutId id="2147486662" r:id="rId7"/>
    <p:sldLayoutId id="2147486663" r:id="rId8"/>
    <p:sldLayoutId id="2147486664" r:id="rId9"/>
    <p:sldLayoutId id="2147486665" r:id="rId10"/>
    <p:sldLayoutId id="2147486666" r:id="rId11"/>
  </p:sldLayoutIdLst>
  <p:hf hdr="0" ftr="0" dt="0"/>
  <p:txStyles>
    <p:titleStyle>
      <a:lvl1pPr algn="ctr" defTabSz="457200" rtl="0" eaLnBrk="0" fontAlgn="base" hangingPunct="0">
        <a:spcBef>
          <a:spcPct val="0"/>
        </a:spcBef>
        <a:spcAft>
          <a:spcPct val="0"/>
        </a:spcAft>
        <a:buSzPct val="100000"/>
        <a:buFont typeface="Times New Roman" panose="02020603050405020304" pitchFamily="18" charset="0"/>
        <a:defRPr sz="4400" kern="1200">
          <a:solidFill>
            <a:srgbClr val="000000"/>
          </a:solidFill>
          <a:latin typeface="+mj-lt"/>
          <a:ea typeface="+mj-ea"/>
          <a:cs typeface="+mj-cs"/>
        </a:defRPr>
      </a:lvl1pPr>
      <a:lvl2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2pPr>
      <a:lvl3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3pPr>
      <a:lvl4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4pPr>
      <a:lvl5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5pPr>
      <a:lvl6pPr marL="4572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6pPr>
      <a:lvl7pPr marL="9144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7pPr>
      <a:lvl8pPr marL="13716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8pPr>
      <a:lvl9pPr marL="18288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9pPr>
    </p:titleStyle>
    <p:bodyStyle>
      <a:lvl1pPr marL="342900" indent="-342900" algn="l" defTabSz="457200" rtl="0" eaLnBrk="0" fontAlgn="base" hangingPunct="0">
        <a:spcBef>
          <a:spcPts val="800"/>
        </a:spcBef>
        <a:spcAft>
          <a:spcPct val="0"/>
        </a:spcAft>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57200" rtl="0" eaLnBrk="0" fontAlgn="base" hangingPunct="0">
        <a:spcBef>
          <a:spcPts val="700"/>
        </a:spcBef>
        <a:spcAft>
          <a:spcPct val="0"/>
        </a:spcAft>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57200" rtl="0" eaLnBrk="0" fontAlgn="base" hangingPunct="0">
        <a:spcBef>
          <a:spcPts val="600"/>
        </a:spcBef>
        <a:spcAft>
          <a:spcPct val="0"/>
        </a:spcAft>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57200" rtl="0" eaLnBrk="0" fontAlgn="base" hangingPunct="0">
        <a:spcBef>
          <a:spcPts val="500"/>
        </a:spcBef>
        <a:spcAft>
          <a:spcPct val="0"/>
        </a:spcAft>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57200" rtl="0" eaLnBrk="0" fontAlgn="base" hangingPunct="0">
        <a:spcBef>
          <a:spcPts val="500"/>
        </a:spcBef>
        <a:spcAft>
          <a:spcPct val="0"/>
        </a:spcAft>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2050" name="Rectangle 1">
            <a:extLst>
              <a:ext uri="{FF2B5EF4-FFF2-40B4-BE49-F238E27FC236}">
                <a16:creationId xmlns:a16="http://schemas.microsoft.com/office/drawing/2014/main" id="{65E17BE0-18E4-1BC7-7EC6-4327CF94F492}"/>
              </a:ext>
            </a:extLst>
          </p:cNvPr>
          <p:cNvSpPr>
            <a:spLocks noGrp="1" noChangeArrowheads="1"/>
          </p:cNvSpPr>
          <p:nvPr>
            <p:ph type="title"/>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en-US"/>
              <a:t>Click to edit the title text format</a:t>
            </a:r>
          </a:p>
        </p:txBody>
      </p:sp>
      <p:sp>
        <p:nvSpPr>
          <p:cNvPr id="2051" name="Rectangle 2">
            <a:extLst>
              <a:ext uri="{FF2B5EF4-FFF2-40B4-BE49-F238E27FC236}">
                <a16:creationId xmlns:a16="http://schemas.microsoft.com/office/drawing/2014/main" id="{C6D480F9-13AA-CBFB-F936-334D09A9E5BC}"/>
              </a:ext>
            </a:extLst>
          </p:cNvPr>
          <p:cNvSpPr>
            <a:spLocks noGrp="1" noChangeArrowheads="1"/>
          </p:cNvSpPr>
          <p:nvPr>
            <p:ph type="body" idx="1"/>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a:p>
            <a:pPr lvl="4"/>
            <a:r>
              <a:rPr lang="en-GB" altLang="en-US"/>
              <a:t>Eighth Outline Level</a:t>
            </a:r>
          </a:p>
          <a:p>
            <a:pPr lvl="4"/>
            <a:r>
              <a:rPr lang="en-GB" altLang="en-US"/>
              <a:t>Ninth Outline Level</a:t>
            </a:r>
          </a:p>
        </p:txBody>
      </p:sp>
    </p:spTree>
  </p:cSld>
  <p:clrMap bg1="lt1" tx1="dk1" bg2="lt2" tx2="dk2" accent1="accent1" accent2="accent2" accent3="accent3" accent4="accent4" accent5="accent5" accent6="accent6" hlink="hlink" folHlink="folHlink"/>
  <p:sldLayoutIdLst>
    <p:sldLayoutId id="2147486697" r:id="rId1"/>
    <p:sldLayoutId id="2147486698" r:id="rId2"/>
    <p:sldLayoutId id="2147486699" r:id="rId3"/>
    <p:sldLayoutId id="2147486700" r:id="rId4"/>
    <p:sldLayoutId id="2147486701" r:id="rId5"/>
    <p:sldLayoutId id="2147486702" r:id="rId6"/>
    <p:sldLayoutId id="2147486703" r:id="rId7"/>
    <p:sldLayoutId id="2147486704" r:id="rId8"/>
    <p:sldLayoutId id="2147486705" r:id="rId9"/>
    <p:sldLayoutId id="2147486706" r:id="rId10"/>
    <p:sldLayoutId id="2147486707" r:id="rId11"/>
  </p:sldLayoutIdLst>
  <p:hf hdr="0" ftr="0" dt="0"/>
  <p:txStyles>
    <p:titleStyle>
      <a:lvl1pPr algn="ctr" defTabSz="457200" rtl="0" eaLnBrk="0" fontAlgn="base" hangingPunct="0">
        <a:spcBef>
          <a:spcPct val="0"/>
        </a:spcBef>
        <a:spcAft>
          <a:spcPct val="0"/>
        </a:spcAft>
        <a:buSzPct val="100000"/>
        <a:buFont typeface="Times New Roman" panose="02020603050405020304" pitchFamily="18" charset="0"/>
        <a:defRPr sz="4000" b="1" kern="1200">
          <a:solidFill>
            <a:srgbClr val="000000"/>
          </a:solidFill>
          <a:latin typeface="Georgia" panose="02040502050405020303" pitchFamily="18" charset="0"/>
          <a:ea typeface="+mj-ea"/>
          <a:cs typeface="+mj-cs"/>
        </a:defRPr>
      </a:lvl1pPr>
      <a:lvl2pPr algn="ctr" defTabSz="457200" rtl="0" eaLnBrk="0" fontAlgn="base" hangingPunct="0">
        <a:spcBef>
          <a:spcPct val="0"/>
        </a:spcBef>
        <a:spcAft>
          <a:spcPct val="0"/>
        </a:spcAft>
        <a:buSzPct val="100000"/>
        <a:buFont typeface="Times New Roman" panose="02020603050405020304" pitchFamily="18" charset="0"/>
        <a:defRPr sz="4000" b="1">
          <a:solidFill>
            <a:srgbClr val="000000"/>
          </a:solidFill>
          <a:latin typeface="Georgia" panose="02040502050405020303" pitchFamily="18" charset="0"/>
          <a:cs typeface="Arial" panose="020B0604020202020204" pitchFamily="34" charset="0"/>
        </a:defRPr>
      </a:lvl2pPr>
      <a:lvl3pPr algn="ctr" defTabSz="457200" rtl="0" eaLnBrk="0" fontAlgn="base" hangingPunct="0">
        <a:spcBef>
          <a:spcPct val="0"/>
        </a:spcBef>
        <a:spcAft>
          <a:spcPct val="0"/>
        </a:spcAft>
        <a:buSzPct val="100000"/>
        <a:buFont typeface="Times New Roman" panose="02020603050405020304" pitchFamily="18" charset="0"/>
        <a:defRPr sz="4000" b="1">
          <a:solidFill>
            <a:srgbClr val="000000"/>
          </a:solidFill>
          <a:latin typeface="Georgia" panose="02040502050405020303" pitchFamily="18" charset="0"/>
          <a:cs typeface="Arial" panose="020B0604020202020204" pitchFamily="34" charset="0"/>
        </a:defRPr>
      </a:lvl3pPr>
      <a:lvl4pPr algn="ctr" defTabSz="457200" rtl="0" eaLnBrk="0" fontAlgn="base" hangingPunct="0">
        <a:spcBef>
          <a:spcPct val="0"/>
        </a:spcBef>
        <a:spcAft>
          <a:spcPct val="0"/>
        </a:spcAft>
        <a:buSzPct val="100000"/>
        <a:buFont typeface="Times New Roman" panose="02020603050405020304" pitchFamily="18" charset="0"/>
        <a:defRPr sz="4000" b="1">
          <a:solidFill>
            <a:srgbClr val="000000"/>
          </a:solidFill>
          <a:latin typeface="Georgia" panose="02040502050405020303" pitchFamily="18" charset="0"/>
          <a:cs typeface="Arial" panose="020B0604020202020204" pitchFamily="34" charset="0"/>
        </a:defRPr>
      </a:lvl4pPr>
      <a:lvl5pPr algn="ctr" defTabSz="457200" rtl="0" eaLnBrk="0" fontAlgn="base" hangingPunct="0">
        <a:spcBef>
          <a:spcPct val="0"/>
        </a:spcBef>
        <a:spcAft>
          <a:spcPct val="0"/>
        </a:spcAft>
        <a:buSzPct val="100000"/>
        <a:buFont typeface="Times New Roman" panose="02020603050405020304" pitchFamily="18" charset="0"/>
        <a:defRPr sz="4000" b="1">
          <a:solidFill>
            <a:srgbClr val="000000"/>
          </a:solidFill>
          <a:latin typeface="Georgia" panose="02040502050405020303" pitchFamily="18" charset="0"/>
          <a:cs typeface="Arial" panose="020B0604020202020204" pitchFamily="34" charset="0"/>
        </a:defRPr>
      </a:lvl5pPr>
      <a:lvl6pPr marL="4572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6pPr>
      <a:lvl7pPr marL="9144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7pPr>
      <a:lvl8pPr marL="13716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8pPr>
      <a:lvl9pPr marL="18288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9pPr>
    </p:titleStyle>
    <p:bodyStyle>
      <a:lvl1pPr marL="342900" indent="-342900" algn="l" defTabSz="457200" rtl="0" eaLnBrk="0" fontAlgn="base" hangingPunct="0">
        <a:spcBef>
          <a:spcPts val="800"/>
        </a:spcBef>
        <a:spcAft>
          <a:spcPct val="0"/>
        </a:spcAft>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57200" rtl="0" eaLnBrk="0" fontAlgn="base" hangingPunct="0">
        <a:spcBef>
          <a:spcPts val="700"/>
        </a:spcBef>
        <a:spcAft>
          <a:spcPct val="0"/>
        </a:spcAft>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57200" rtl="0" eaLnBrk="0" fontAlgn="base" hangingPunct="0">
        <a:spcBef>
          <a:spcPts val="600"/>
        </a:spcBef>
        <a:spcAft>
          <a:spcPct val="0"/>
        </a:spcAft>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57200" rtl="0" eaLnBrk="0" fontAlgn="base" hangingPunct="0">
        <a:spcBef>
          <a:spcPts val="500"/>
        </a:spcBef>
        <a:spcAft>
          <a:spcPct val="0"/>
        </a:spcAft>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57200" rtl="0" eaLnBrk="0" fontAlgn="base" hangingPunct="0">
        <a:spcBef>
          <a:spcPts val="500"/>
        </a:spcBef>
        <a:spcAft>
          <a:spcPct val="0"/>
        </a:spcAft>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Rectangle 1">
            <a:extLst>
              <a:ext uri="{FF2B5EF4-FFF2-40B4-BE49-F238E27FC236}">
                <a16:creationId xmlns:a16="http://schemas.microsoft.com/office/drawing/2014/main" id="{714A33DB-64DB-1C35-2539-D236037160F9}"/>
              </a:ext>
            </a:extLst>
          </p:cNvPr>
          <p:cNvSpPr>
            <a:spLocks noGrp="1" noChangeArrowheads="1"/>
          </p:cNvSpPr>
          <p:nvPr>
            <p:ph type="title"/>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en-US"/>
              <a:t>Click to edit the title text format</a:t>
            </a:r>
          </a:p>
        </p:txBody>
      </p:sp>
      <p:sp>
        <p:nvSpPr>
          <p:cNvPr id="3075" name="Rectangle 2">
            <a:extLst>
              <a:ext uri="{FF2B5EF4-FFF2-40B4-BE49-F238E27FC236}">
                <a16:creationId xmlns:a16="http://schemas.microsoft.com/office/drawing/2014/main" id="{30997E40-64EA-C81A-6986-80E319B3D880}"/>
              </a:ext>
            </a:extLst>
          </p:cNvPr>
          <p:cNvSpPr>
            <a:spLocks noGrp="1" noChangeArrowheads="1"/>
          </p:cNvSpPr>
          <p:nvPr>
            <p:ph type="body" idx="1"/>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a:p>
            <a:pPr lvl="4"/>
            <a:r>
              <a:rPr lang="en-GB" altLang="en-US"/>
              <a:t>Eighth Outline Level</a:t>
            </a:r>
          </a:p>
          <a:p>
            <a:pPr lvl="4"/>
            <a:r>
              <a:rPr lang="en-GB" altLang="en-US"/>
              <a:t>Ninth Outline Level</a:t>
            </a:r>
          </a:p>
        </p:txBody>
      </p:sp>
      <p:sp>
        <p:nvSpPr>
          <p:cNvPr id="2" name="Rectangle 3">
            <a:extLst>
              <a:ext uri="{FF2B5EF4-FFF2-40B4-BE49-F238E27FC236}">
                <a16:creationId xmlns:a16="http://schemas.microsoft.com/office/drawing/2014/main" id="{5EFF5955-8D71-0C88-50A6-0D93E78D0BCA}"/>
              </a:ext>
            </a:extLst>
          </p:cNvPr>
          <p:cNvSpPr>
            <a:spLocks noGrp="1" noChangeArrowheads="1"/>
          </p:cNvSpPr>
          <p:nvPr>
            <p:ph type="dt"/>
          </p:nvPr>
        </p:nvSpPr>
        <p:spPr bwMode="auto">
          <a:xfrm>
            <a:off x="457200" y="6245225"/>
            <a:ext cx="2132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itchFamily="18" charset="0"/>
                <a:cs typeface="Arial" charset="0"/>
              </a:defRPr>
            </a:lvl1pPr>
          </a:lstStyle>
          <a:p>
            <a:pPr>
              <a:defRPr/>
            </a:pPr>
            <a:endParaRPr lang="en-US"/>
          </a:p>
        </p:txBody>
      </p:sp>
      <p:sp>
        <p:nvSpPr>
          <p:cNvPr id="1028" name="Rectangle 4">
            <a:extLst>
              <a:ext uri="{FF2B5EF4-FFF2-40B4-BE49-F238E27FC236}">
                <a16:creationId xmlns:a16="http://schemas.microsoft.com/office/drawing/2014/main" id="{67E90680-5FB7-15FB-25B9-D3FF989A758D}"/>
              </a:ext>
            </a:extLst>
          </p:cNvPr>
          <p:cNvSpPr>
            <a:spLocks noGrp="1" noChangeArrowheads="1"/>
          </p:cNvSpPr>
          <p:nvPr>
            <p:ph type="ftr"/>
          </p:nvPr>
        </p:nvSpPr>
        <p:spPr bwMode="auto">
          <a:xfrm>
            <a:off x="3124200" y="6245225"/>
            <a:ext cx="2894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itchFamily="18" charset="0"/>
                <a:cs typeface="Arial" charset="0"/>
              </a:defRPr>
            </a:lvl1pPr>
          </a:lstStyle>
          <a:p>
            <a:pPr>
              <a:defRPr/>
            </a:pPr>
            <a:endParaRPr lang="en-US"/>
          </a:p>
        </p:txBody>
      </p:sp>
      <p:sp>
        <p:nvSpPr>
          <p:cNvPr id="1029" name="Rectangle 5">
            <a:extLst>
              <a:ext uri="{FF2B5EF4-FFF2-40B4-BE49-F238E27FC236}">
                <a16:creationId xmlns:a16="http://schemas.microsoft.com/office/drawing/2014/main" id="{48C37E6F-80EF-8287-905C-555DDD9CAB86}"/>
              </a:ext>
            </a:extLst>
          </p:cNvPr>
          <p:cNvSpPr>
            <a:spLocks noGrp="1" noChangeArrowheads="1"/>
          </p:cNvSpPr>
          <p:nvPr>
            <p:ph type="sldNum"/>
          </p:nvPr>
        </p:nvSpPr>
        <p:spPr bwMode="auto">
          <a:xfrm>
            <a:off x="6553200" y="6245225"/>
            <a:ext cx="2132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anose="02020603050405020304" pitchFamily="18" charset="0"/>
              </a:defRPr>
            </a:lvl1pPr>
          </a:lstStyle>
          <a:p>
            <a:pPr>
              <a:defRPr/>
            </a:pPr>
            <a:fld id="{A985B197-DA25-4678-BE5D-419FCEF85D5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6667" r:id="rId1"/>
    <p:sldLayoutId id="2147486668" r:id="rId2"/>
    <p:sldLayoutId id="2147486669" r:id="rId3"/>
    <p:sldLayoutId id="2147486670" r:id="rId4"/>
    <p:sldLayoutId id="2147486671" r:id="rId5"/>
    <p:sldLayoutId id="2147486672" r:id="rId6"/>
    <p:sldLayoutId id="2147486673" r:id="rId7"/>
    <p:sldLayoutId id="2147486674" r:id="rId8"/>
    <p:sldLayoutId id="2147486675" r:id="rId9"/>
    <p:sldLayoutId id="2147486676" r:id="rId10"/>
    <p:sldLayoutId id="2147486677" r:id="rId11"/>
    <p:sldLayoutId id="2147486678" r:id="rId12"/>
    <p:sldLayoutId id="2147486679" r:id="rId13"/>
    <p:sldLayoutId id="2147486680" r:id="rId14"/>
    <p:sldLayoutId id="2147486681" r:id="rId15"/>
  </p:sldLayoutIdLst>
  <p:hf hdr="0" ftr="0" dt="0"/>
  <p:txStyles>
    <p:titleStyle>
      <a:lvl1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2pPr>
      <a:lvl3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3pPr>
      <a:lvl4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4pPr>
      <a:lvl5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5pPr>
      <a:lvl6pPr marL="25146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6pPr>
      <a:lvl7pPr marL="29718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7pPr>
      <a:lvl8pPr marL="34290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8pPr>
      <a:lvl9pPr marL="38862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n-ea"/>
          <a:cs typeface="+mn-cs"/>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cs typeface="+mn-cs"/>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cs typeface="+mn-cs"/>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cs typeface="+mn-cs"/>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cs typeface="+mn-cs"/>
        </a:defRPr>
      </a:lvl5pPr>
      <a:lvl6pPr marL="25146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6pPr>
      <a:lvl7pPr marL="29718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7pPr>
      <a:lvl8pPr marL="34290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8pPr>
      <a:lvl9pPr marL="38862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aztcs.org/" TargetMode="External"/><Relationship Id="rId1" Type="http://schemas.openxmlformats.org/officeDocument/2006/relationships/slideLayout" Target="../slideLayouts/slideLayout18.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4.xml"/></Relationships>
</file>

<file path=ppt/slides/_rels/slide44.xml.rels><?xml version="1.0" encoding="UTF-8" standalone="yes"?>
<Relationships xmlns="http://schemas.openxmlformats.org/package/2006/relationships"><Relationship Id="rId3" Type="http://schemas.openxmlformats.org/officeDocument/2006/relationships/hyperlink" Target="https://www.a-lign.com/articles/what-is-soc-2-complete-guide" TargetMode="External"/><Relationship Id="rId2" Type="http://schemas.openxmlformats.org/officeDocument/2006/relationships/notesSlide" Target="../notesSlides/notesSlide42.xml"/><Relationship Id="rId1" Type="http://schemas.openxmlformats.org/officeDocument/2006/relationships/slideLayout" Target="../slideLayouts/slideLayout24.xml"/></Relationships>
</file>

<file path=ppt/slides/_rels/slide45.xml.rels><?xml version="1.0" encoding="UTF-8" standalone="yes"?>
<Relationships xmlns="http://schemas.openxmlformats.org/package/2006/relationships"><Relationship Id="rId3" Type="http://schemas.openxmlformats.org/officeDocument/2006/relationships/hyperlink" Target="https://en.wikipedia.org/wiki/General_Data_Protection_Regulation" TargetMode="External"/><Relationship Id="rId2" Type="http://schemas.openxmlformats.org/officeDocument/2006/relationships/notesSlide" Target="../notesSlides/notesSlide43.xml"/><Relationship Id="rId1" Type="http://schemas.openxmlformats.org/officeDocument/2006/relationships/slideLayout" Target="../slideLayouts/slideLayout2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79C1AE11-C78A-CB17-30AB-790040D14670}"/>
              </a:ext>
            </a:extLst>
          </p:cNvPr>
          <p:cNvSpPr>
            <a:spLocks noChangeArrowheads="1"/>
          </p:cNvSpPr>
          <p:nvPr/>
        </p:nvSpPr>
        <p:spPr bwMode="auto">
          <a:xfrm>
            <a:off x="0" y="727328"/>
            <a:ext cx="9067800" cy="147950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lgn="ctr" eaLnBrk="1" hangingPunct="1">
              <a:spcBef>
                <a:spcPct val="0"/>
              </a:spcBef>
            </a:pPr>
            <a:r>
              <a:rPr lang="en-US" altLang="en-US" sz="4500" b="1" baseline="0" dirty="0">
                <a:solidFill>
                  <a:srgbClr val="32946A"/>
                </a:solidFill>
              </a:rPr>
              <a:t>SECURITY ATTRIBUTES  FOR CLOUD STORAGE PROVIDERS</a:t>
            </a:r>
          </a:p>
        </p:txBody>
      </p:sp>
      <p:sp>
        <p:nvSpPr>
          <p:cNvPr id="17411" name="Rectangle 3">
            <a:extLst>
              <a:ext uri="{FF2B5EF4-FFF2-40B4-BE49-F238E27FC236}">
                <a16:creationId xmlns:a16="http://schemas.microsoft.com/office/drawing/2014/main" id="{11A648D8-B1C7-B51F-EA37-04C667B4A62B}"/>
              </a:ext>
            </a:extLst>
          </p:cNvPr>
          <p:cNvSpPr>
            <a:spLocks noChangeArrowheads="1"/>
          </p:cNvSpPr>
          <p:nvPr/>
        </p:nvSpPr>
        <p:spPr bwMode="auto">
          <a:xfrm>
            <a:off x="574675" y="-854075"/>
            <a:ext cx="3289300" cy="1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SzPct val="100000"/>
              <a:buFont typeface="Times New Roman" panose="02020603050405020304" pitchFamily="18" charset="0"/>
              <a:buNone/>
            </a:pPr>
            <a:endParaRPr lang="en-US" altLang="en-US">
              <a:solidFill>
                <a:srgbClr val="FFFFFF"/>
              </a:solidFill>
            </a:endParaRPr>
          </a:p>
        </p:txBody>
      </p:sp>
      <p:sp>
        <p:nvSpPr>
          <p:cNvPr id="17412" name="Rectangle 4">
            <a:extLst>
              <a:ext uri="{FF2B5EF4-FFF2-40B4-BE49-F238E27FC236}">
                <a16:creationId xmlns:a16="http://schemas.microsoft.com/office/drawing/2014/main" id="{7FC22ACB-80DC-4738-5FBB-DD4E86B5A421}"/>
              </a:ext>
            </a:extLst>
          </p:cNvPr>
          <p:cNvSpPr>
            <a:spLocks noChangeArrowheads="1"/>
          </p:cNvSpPr>
          <p:nvPr/>
        </p:nvSpPr>
        <p:spPr bwMode="auto">
          <a:xfrm>
            <a:off x="574675" y="-854075"/>
            <a:ext cx="3556000" cy="1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SzPct val="100000"/>
              <a:buFont typeface="Times New Roman" panose="02020603050405020304" pitchFamily="18" charset="0"/>
              <a:buNone/>
            </a:pPr>
            <a:endParaRPr lang="en-US" altLang="en-US">
              <a:solidFill>
                <a:srgbClr val="FFFFFF"/>
              </a:solidFill>
            </a:endParaRPr>
          </a:p>
        </p:txBody>
      </p:sp>
      <p:sp>
        <p:nvSpPr>
          <p:cNvPr id="17413" name="Rectangle 5">
            <a:extLst>
              <a:ext uri="{FF2B5EF4-FFF2-40B4-BE49-F238E27FC236}">
                <a16:creationId xmlns:a16="http://schemas.microsoft.com/office/drawing/2014/main" id="{B7964B6D-E197-9A28-BE5C-523EC6E70806}"/>
              </a:ext>
            </a:extLst>
          </p:cNvPr>
          <p:cNvSpPr>
            <a:spLocks noChangeArrowheads="1"/>
          </p:cNvSpPr>
          <p:nvPr/>
        </p:nvSpPr>
        <p:spPr bwMode="auto">
          <a:xfrm>
            <a:off x="574675" y="-854075"/>
            <a:ext cx="6845300" cy="1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SzPct val="100000"/>
              <a:buFont typeface="Times New Roman" panose="02020603050405020304" pitchFamily="18" charset="0"/>
              <a:buNone/>
            </a:pPr>
            <a:endParaRPr lang="en-US" altLang="en-US">
              <a:solidFill>
                <a:srgbClr val="FFFFFF"/>
              </a:solidFill>
            </a:endParaRPr>
          </a:p>
        </p:txBody>
      </p:sp>
      <p:sp>
        <p:nvSpPr>
          <p:cNvPr id="17414" name="Rectangle 6">
            <a:extLst>
              <a:ext uri="{FF2B5EF4-FFF2-40B4-BE49-F238E27FC236}">
                <a16:creationId xmlns:a16="http://schemas.microsoft.com/office/drawing/2014/main" id="{68EE6D71-E77E-E85D-E521-6A50256A9AF7}"/>
              </a:ext>
            </a:extLst>
          </p:cNvPr>
          <p:cNvSpPr>
            <a:spLocks noChangeArrowheads="1"/>
          </p:cNvSpPr>
          <p:nvPr/>
        </p:nvSpPr>
        <p:spPr bwMode="auto">
          <a:xfrm>
            <a:off x="3887788" y="-1084263"/>
            <a:ext cx="219075" cy="458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spAutoFit/>
          </a:bodyPr>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r>
              <a:rPr lang="en-US" altLang="en-US" sz="1200" baseline="0">
                <a:latin typeface="Times New Roman" panose="02020603050405020304" pitchFamily="18" charset="0"/>
                <a:cs typeface="Times New Roman" panose="02020603050405020304" pitchFamily="18" charset="0"/>
              </a:rPr>
              <a:t> </a:t>
            </a:r>
          </a:p>
          <a:p>
            <a:pPr>
              <a:spcBef>
                <a:spcPct val="0"/>
              </a:spcBef>
            </a:pPr>
            <a:endParaRPr lang="en-US" altLang="en-US" sz="1200" baseline="0">
              <a:latin typeface="Times New Roman" panose="02020603050405020304" pitchFamily="18" charset="0"/>
              <a:cs typeface="Times New Roman" panose="02020603050405020304" pitchFamily="18" charset="0"/>
            </a:endParaRPr>
          </a:p>
        </p:txBody>
      </p:sp>
      <p:sp>
        <p:nvSpPr>
          <p:cNvPr id="17415" name="Rectangle 7">
            <a:extLst>
              <a:ext uri="{FF2B5EF4-FFF2-40B4-BE49-F238E27FC236}">
                <a16:creationId xmlns:a16="http://schemas.microsoft.com/office/drawing/2014/main" id="{1B2D15AA-4ADB-CD63-B542-C5A8D39E99D1}"/>
              </a:ext>
            </a:extLst>
          </p:cNvPr>
          <p:cNvSpPr>
            <a:spLocks noChangeArrowheads="1"/>
          </p:cNvSpPr>
          <p:nvPr/>
        </p:nvSpPr>
        <p:spPr bwMode="auto">
          <a:xfrm>
            <a:off x="3276600" y="2589213"/>
            <a:ext cx="3581400" cy="1068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lgn="ctr" eaLnBrk="1" hangingPunct="1">
              <a:spcBef>
                <a:spcPct val="0"/>
              </a:spcBef>
            </a:pPr>
            <a:r>
              <a:rPr lang="en-US" altLang="en-US" sz="3600" baseline="0">
                <a:cs typeface="Times New Roman" panose="02020603050405020304" pitchFamily="18" charset="0"/>
              </a:rPr>
              <a:t>          </a:t>
            </a:r>
            <a:endParaRPr lang="en-US" altLang="en-US" sz="2800" baseline="0">
              <a:cs typeface="Times New Roman" panose="02020603050405020304" pitchFamily="18" charset="0"/>
            </a:endParaRPr>
          </a:p>
          <a:p>
            <a:pPr algn="ctr">
              <a:spcBef>
                <a:spcPct val="0"/>
              </a:spcBef>
            </a:pPr>
            <a:endParaRPr lang="en-US" altLang="en-US" sz="2800" baseline="0">
              <a:cs typeface="Times New Roman" panose="02020603050405020304" pitchFamily="18" charset="0"/>
            </a:endParaRPr>
          </a:p>
        </p:txBody>
      </p:sp>
      <p:pic>
        <p:nvPicPr>
          <p:cNvPr id="17416" name="Picture 8">
            <a:hlinkClick r:id="rId2"/>
            <a:extLst>
              <a:ext uri="{FF2B5EF4-FFF2-40B4-BE49-F238E27FC236}">
                <a16:creationId xmlns:a16="http://schemas.microsoft.com/office/drawing/2014/main" id="{74BD491F-715C-7FA2-0431-970E5A9871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4357688"/>
            <a:ext cx="3856038" cy="128111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7417" name="Picture 27">
            <a:extLst>
              <a:ext uri="{FF2B5EF4-FFF2-40B4-BE49-F238E27FC236}">
                <a16:creationId xmlns:a16="http://schemas.microsoft.com/office/drawing/2014/main" id="{7BA44B33-59B6-2B48-273A-DBAEF27DBF5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9100" t="8652" r="6902" b="37166"/>
          <a:stretch>
            <a:fillRect/>
          </a:stretch>
        </p:blipFill>
        <p:spPr bwMode="auto">
          <a:xfrm>
            <a:off x="1828800" y="2890816"/>
            <a:ext cx="5184775" cy="1376362"/>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476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18" name="Picture 1">
            <a:extLst>
              <a:ext uri="{FF2B5EF4-FFF2-40B4-BE49-F238E27FC236}">
                <a16:creationId xmlns:a16="http://schemas.microsoft.com/office/drawing/2014/main" id="{F082ABD9-6252-1A35-6749-7F3BAF6BC0D5}"/>
              </a:ext>
            </a:extLst>
          </p:cNvPr>
          <p:cNvPicPr>
            <a:picLocks noChangeAspect="1"/>
          </p:cNvPicPr>
          <p:nvPr/>
        </p:nvPicPr>
        <p:blipFill>
          <a:blip r:embed="rId5">
            <a:extLst>
              <a:ext uri="{28A0092B-C50C-407E-A947-70E740481C1C}">
                <a14:useLocalDpi xmlns:a14="http://schemas.microsoft.com/office/drawing/2010/main" val="0"/>
              </a:ext>
            </a:extLst>
          </a:blip>
          <a:srcRect l="-5" r="45010"/>
          <a:stretch>
            <a:fillRect/>
          </a:stretch>
        </p:blipFill>
        <p:spPr bwMode="auto">
          <a:xfrm>
            <a:off x="1404938" y="5584825"/>
            <a:ext cx="5991225" cy="127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EA78CD54-6714-4F6B-13DE-EDB309D18AFB}"/>
              </a:ext>
            </a:extLst>
          </p:cNvPr>
          <p:cNvSpPr>
            <a:spLocks noGrp="1"/>
          </p:cNvSpPr>
          <p:nvPr>
            <p:ph type="sldNum" idx="12"/>
          </p:nvPr>
        </p:nvSpPr>
        <p:spPr/>
        <p:txBody>
          <a:bodyPr/>
          <a:lstStyle/>
          <a:p>
            <a:pPr>
              <a:defRPr/>
            </a:pPr>
            <a:fld id="{02219757-63BC-41A8-BEDF-C9DBE3E69E10}" type="slidenum">
              <a:rPr lang="en-US" altLang="en-US" smtClean="0"/>
              <a:pPr>
                <a:defRPr/>
              </a:pPr>
              <a:t>1</a:t>
            </a:fld>
            <a:endParaRPr lang="en-US" altLang="en-US"/>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10</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ZERO KNOWLEDGE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914466"/>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Here is how a service proves they have zero knowledge:               Client-Side Encryption (End-to-End): Data is encrypted on the user's device before leaving it. </a:t>
            </a:r>
          </a:p>
        </p:txBody>
      </p:sp>
    </p:spTree>
    <p:extLst>
      <p:ext uri="{BB962C8B-B14F-4D97-AF65-F5344CB8AC3E}">
        <p14:creationId xmlns:p14="http://schemas.microsoft.com/office/powerpoint/2010/main" val="98679687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11</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ZERO KNOWLEDGE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914466"/>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The server only receives encrypted "gibberish" and cannot decrypt it because it does not possess the user's private key.</a:t>
            </a:r>
          </a:p>
        </p:txBody>
      </p:sp>
    </p:spTree>
    <p:extLst>
      <p:ext uri="{BB962C8B-B14F-4D97-AF65-F5344CB8AC3E}">
        <p14:creationId xmlns:p14="http://schemas.microsoft.com/office/powerpoint/2010/main" val="399105245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12</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ZERO KNOWLEDGE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914466"/>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Open Source Code: The client-side code is publicly available for inspection. This allows security researchers to verify that the encryption actually happens locally and that no keys are transmitted to the server.</a:t>
            </a:r>
          </a:p>
        </p:txBody>
      </p:sp>
    </p:spTree>
    <p:extLst>
      <p:ext uri="{BB962C8B-B14F-4D97-AF65-F5344CB8AC3E}">
        <p14:creationId xmlns:p14="http://schemas.microsoft.com/office/powerpoint/2010/main" val="283237831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13</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ZERO KNOWLEDGE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914466"/>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Third-Party Audits: Credible providers employ independent security firms to audit their software and infrastructure to verify that no plaintext data or keys are accessible.</a:t>
            </a:r>
          </a:p>
        </p:txBody>
      </p:sp>
    </p:spTree>
    <p:extLst>
      <p:ext uri="{BB962C8B-B14F-4D97-AF65-F5344CB8AC3E}">
        <p14:creationId xmlns:p14="http://schemas.microsoft.com/office/powerpoint/2010/main" val="117345592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14</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ZERO KNOWLEDGE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914466"/>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Zero-Knowledge Proofs for Authentication: Instead of sending the actual password to the server, the client's device generates a cryptographic proof. </a:t>
            </a:r>
          </a:p>
        </p:txBody>
      </p:sp>
    </p:spTree>
    <p:extLst>
      <p:ext uri="{BB962C8B-B14F-4D97-AF65-F5344CB8AC3E}">
        <p14:creationId xmlns:p14="http://schemas.microsoft.com/office/powerpoint/2010/main" val="406906988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15</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ZERO KNOWLEDGE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914466"/>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The server uses this to verify the user knows the password without ever learning what the password </a:t>
            </a:r>
            <a:r>
              <a:rPr lang="en-US" altLang="en-US" sz="4800" dirty="0" err="1"/>
              <a:t>is.No</a:t>
            </a:r>
            <a:r>
              <a:rPr lang="en-US" altLang="en-US" sz="4800" dirty="0"/>
              <a:t> "Password Reset" Capability: A true zero-knowledge service cannot reset a forgotten password to grant access to existing files. If a user loses their passphrase/key, the data is permanently lost, proving the service did not have a </a:t>
            </a:r>
            <a:r>
              <a:rPr lang="en-US" altLang="en-US" sz="4800" dirty="0" err="1"/>
              <a:t>backdoor.Network</a:t>
            </a:r>
            <a:r>
              <a:rPr lang="en-US" altLang="en-US" sz="4800" dirty="0"/>
              <a:t> Analysis: Users can verify the service using tools like Wireshark or Fiddler to monitor network traffic to ensure no sensitive data is </a:t>
            </a:r>
            <a:r>
              <a:rPr lang="en-US" altLang="en-US" sz="4800" dirty="0" err="1"/>
              <a:t>sent.Key</a:t>
            </a:r>
            <a:r>
              <a:rPr lang="en-US" altLang="en-US" sz="4800" dirty="0"/>
              <a:t> </a:t>
            </a:r>
            <a:r>
              <a:rPr lang="en-US" altLang="en-US" sz="4800" dirty="0" err="1"/>
              <a:t>Indicators:Files</a:t>
            </a:r>
            <a:r>
              <a:rPr lang="en-US" altLang="en-US" sz="4800" dirty="0"/>
              <a:t> are encrypted before they leave the </a:t>
            </a:r>
            <a:r>
              <a:rPr lang="en-US" altLang="en-US" sz="4800" dirty="0" err="1"/>
              <a:t>device.The</a:t>
            </a:r>
            <a:r>
              <a:rPr lang="en-US" altLang="en-US" sz="4800" dirty="0"/>
              <a:t> provider cannot decrypt data, even with a </a:t>
            </a:r>
            <a:r>
              <a:rPr lang="en-US" altLang="en-US" sz="4800" dirty="0" err="1"/>
              <a:t>warrant.The</a:t>
            </a:r>
            <a:r>
              <a:rPr lang="en-US" altLang="en-US" sz="4800" dirty="0"/>
              <a:t> encryption key is generated from the user's password and never stored on the </a:t>
            </a:r>
            <a:r>
              <a:rPr lang="en-US" altLang="en-US" sz="4800" dirty="0" err="1"/>
              <a:t>server.Examples</a:t>
            </a:r>
            <a:r>
              <a:rPr lang="en-US" altLang="en-US" sz="4800" dirty="0"/>
              <a:t> of services that heavily promote zero-knowledge architectures include Proton and </a:t>
            </a:r>
            <a:r>
              <a:rPr lang="en-US" altLang="en-US" sz="4800" dirty="0" err="1"/>
              <a:t>Sync.com.ProtonWhat</a:t>
            </a:r>
            <a:r>
              <a:rPr lang="en-US" altLang="en-US" sz="4800" dirty="0"/>
              <a:t> is zero-knowledge cloud storage? | </a:t>
            </a:r>
            <a:r>
              <a:rPr lang="en-US" altLang="en-US" sz="4800" dirty="0" err="1"/>
              <a:t>ProtonJun</a:t>
            </a:r>
            <a:r>
              <a:rPr lang="en-US" altLang="en-US" sz="4800" dirty="0"/>
              <a:t> 23, 2023 — Data in transit is information on the move: It's traveling across the internet on its way from server to server until it reaches </a:t>
            </a:r>
            <a:r>
              <a:rPr lang="en-US" altLang="en-US" sz="4800" dirty="0" err="1"/>
              <a:t>i</a:t>
            </a:r>
            <a:r>
              <a:rPr lang="en-US" altLang="en-US" sz="4800" dirty="0"/>
              <a:t>...Information Security Stack </a:t>
            </a:r>
            <a:r>
              <a:rPr lang="en-US" altLang="en-US" sz="4800" dirty="0" err="1"/>
              <a:t>ExchangeHow</a:t>
            </a:r>
            <a:r>
              <a:rPr lang="en-US" altLang="en-US" sz="4800" dirty="0"/>
              <a:t> could a system be </a:t>
            </a:r>
            <a:r>
              <a:rPr lang="en-US" altLang="en-US" sz="4800" dirty="0" err="1"/>
              <a:t>zero-knowledge?Aug</a:t>
            </a:r>
            <a:r>
              <a:rPr lang="en-US" altLang="en-US" sz="4800" dirty="0"/>
              <a:t> 28, 2014 — 2 Answers. Sorted by: 11. In the simplest models for symmetric (reversible) encryption, you just need a decryption key - which can...MeegleZero-Knowledge Proof For Cloud Storage - </a:t>
            </a:r>
            <a:r>
              <a:rPr lang="en-US" altLang="en-US" sz="4800" dirty="0" err="1"/>
              <a:t>MeegleWhat</a:t>
            </a:r>
            <a:r>
              <a:rPr lang="en-US" altLang="en-US" sz="4800" dirty="0"/>
              <a:t> is Zero-Knowledge Proof? Zero-Knowledge Proof (ZKP) is a cryptographic protocol that allows one party (the prover) to prove t...Show all   AI can make mistakes, so double-check responses </a:t>
            </a:r>
          </a:p>
        </p:txBody>
      </p:sp>
    </p:spTree>
    <p:extLst>
      <p:ext uri="{BB962C8B-B14F-4D97-AF65-F5344CB8AC3E}">
        <p14:creationId xmlns:p14="http://schemas.microsoft.com/office/powerpoint/2010/main" val="62015906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16</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ZERO KNOWLEDGE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914466"/>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No "Password Reset" Capability: A true zero-knowledge service cannot reset a forgotten password to grant access to existing files. </a:t>
            </a:r>
          </a:p>
        </p:txBody>
      </p:sp>
    </p:spTree>
    <p:extLst>
      <p:ext uri="{BB962C8B-B14F-4D97-AF65-F5344CB8AC3E}">
        <p14:creationId xmlns:p14="http://schemas.microsoft.com/office/powerpoint/2010/main" val="356604464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17</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ZERO KNOWLEDGE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914466"/>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If a user loses their passphrase/key, the data is permanently lost, proving the service did not have a backdoor.</a:t>
            </a:r>
          </a:p>
        </p:txBody>
      </p:sp>
    </p:spTree>
    <p:extLst>
      <p:ext uri="{BB962C8B-B14F-4D97-AF65-F5344CB8AC3E}">
        <p14:creationId xmlns:p14="http://schemas.microsoft.com/office/powerpoint/2010/main" val="258327904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18</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ZERO KNOWLEDGE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914466"/>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Network Analysis: Users can verify the service using tools like Wireshark or Fiddler to monitor network traffic to ensure no sensitive data is sent.</a:t>
            </a:r>
          </a:p>
        </p:txBody>
      </p:sp>
    </p:spTree>
    <p:extLst>
      <p:ext uri="{BB962C8B-B14F-4D97-AF65-F5344CB8AC3E}">
        <p14:creationId xmlns:p14="http://schemas.microsoft.com/office/powerpoint/2010/main" val="420864986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19</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ZERO KNOWLEDGE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914466"/>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Key </a:t>
            </a:r>
            <a:r>
              <a:rPr lang="en-US" altLang="en-US" sz="4800" dirty="0" err="1"/>
              <a:t>Indicators:Files</a:t>
            </a:r>
            <a:r>
              <a:rPr lang="en-US" altLang="en-US" sz="4800" dirty="0"/>
              <a:t> are encrypted before they leave the </a:t>
            </a:r>
            <a:r>
              <a:rPr lang="en-US" altLang="en-US" sz="4800" dirty="0" err="1"/>
              <a:t>device.The</a:t>
            </a:r>
            <a:r>
              <a:rPr lang="en-US" altLang="en-US" sz="4800" dirty="0"/>
              <a:t> provider cannot decrypt data, even with a warrant.</a:t>
            </a:r>
          </a:p>
        </p:txBody>
      </p:sp>
    </p:spTree>
    <p:extLst>
      <p:ext uri="{BB962C8B-B14F-4D97-AF65-F5344CB8AC3E}">
        <p14:creationId xmlns:p14="http://schemas.microsoft.com/office/powerpoint/2010/main" val="307026321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a:extLst>
              <a:ext uri="{FF2B5EF4-FFF2-40B4-BE49-F238E27FC236}">
                <a16:creationId xmlns:a16="http://schemas.microsoft.com/office/drawing/2014/main" id="{9B689747-795C-A6BC-6F48-71D1DE66760A}"/>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BCF6CDBE-F8D0-46E0-ADEC-F9CB6991E58C}" type="slidenum">
              <a:rPr lang="en-US" altLang="en-US" sz="2400" baseline="0">
                <a:latin typeface="Times New Roman" panose="02020603050405020304" pitchFamily="18" charset="0"/>
              </a:rPr>
              <a:pPr eaLnBrk="1" hangingPunct="1">
                <a:spcBef>
                  <a:spcPct val="0"/>
                </a:spcBef>
              </a:pPr>
              <a:t>2</a:t>
            </a:fld>
            <a:endParaRPr lang="en-US" altLang="en-US" sz="2400" baseline="0">
              <a:latin typeface="Times New Roman" panose="02020603050405020304" pitchFamily="18" charset="0"/>
            </a:endParaRPr>
          </a:p>
        </p:txBody>
      </p:sp>
      <p:sp>
        <p:nvSpPr>
          <p:cNvPr id="18435" name="Rectangle 1">
            <a:extLst>
              <a:ext uri="{FF2B5EF4-FFF2-40B4-BE49-F238E27FC236}">
                <a16:creationId xmlns:a16="http://schemas.microsoft.com/office/drawing/2014/main" id="{1145715B-DAA0-3DD1-C723-797453E81CA4}"/>
              </a:ext>
            </a:extLst>
          </p:cNvPr>
          <p:cNvSpPr>
            <a:spLocks noGrp="1" noChangeArrowheads="1"/>
          </p:cNvSpPr>
          <p:nvPr>
            <p:ph type="title" idx="4294967295"/>
          </p:nvPr>
        </p:nvSpPr>
        <p:spPr>
          <a:xfrm>
            <a:off x="685800" y="609600"/>
            <a:ext cx="7924800" cy="1752600"/>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6000" b="1"/>
              <a:t>Web location for this presentation:</a:t>
            </a:r>
          </a:p>
        </p:txBody>
      </p:sp>
      <p:sp>
        <p:nvSpPr>
          <p:cNvPr id="18436" name="Rectangle 2">
            <a:extLst>
              <a:ext uri="{FF2B5EF4-FFF2-40B4-BE49-F238E27FC236}">
                <a16:creationId xmlns:a16="http://schemas.microsoft.com/office/drawing/2014/main" id="{956B8510-6BB5-1108-620D-123B10A0DC0D}"/>
              </a:ext>
            </a:extLst>
          </p:cNvPr>
          <p:cNvSpPr>
            <a:spLocks noGrp="1" noChangeArrowheads="1"/>
          </p:cNvSpPr>
          <p:nvPr>
            <p:ph type="body" idx="4294967295"/>
          </p:nvPr>
        </p:nvSpPr>
        <p:spPr>
          <a:xfrm>
            <a:off x="76200" y="2667000"/>
            <a:ext cx="9067800" cy="2971800"/>
          </a:xfrm>
        </p:spPr>
        <p:txBody>
          <a:bodyPr/>
          <a:lstStyle/>
          <a:p>
            <a:pPr marL="0" indent="0" algn="ctr"/>
            <a:r>
              <a:rPr lang="en-US" altLang="en-US" sz="7200">
                <a:solidFill>
                  <a:srgbClr val="FF0000"/>
                </a:solidFill>
              </a:rPr>
              <a:t>http://aztcs.apcug.org</a:t>
            </a:r>
          </a:p>
          <a:p>
            <a:pPr marL="0" indent="0" algn="ctr"/>
            <a:r>
              <a:rPr lang="en-US" altLang="en-US" sz="7200"/>
              <a:t>Click on “</a:t>
            </a:r>
            <a:r>
              <a:rPr lang="en-US" altLang="en-US" sz="7200">
                <a:solidFill>
                  <a:srgbClr val="FF0000"/>
                </a:solidFill>
              </a:rPr>
              <a:t>Meeting Notes</a:t>
            </a:r>
            <a:r>
              <a:rPr lang="en-US" altLang="en-US" sz="7200"/>
              <a:t>”</a:t>
            </a:r>
          </a:p>
        </p:txBody>
      </p:sp>
      <p:sp>
        <p:nvSpPr>
          <p:cNvPr id="18437" name="Slide Number Placeholder 1">
            <a:extLst>
              <a:ext uri="{FF2B5EF4-FFF2-40B4-BE49-F238E27FC236}">
                <a16:creationId xmlns:a16="http://schemas.microsoft.com/office/drawing/2014/main" id="{53CC6581-34B2-39BC-142B-633A6977AEBE}"/>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4C368E81-6E96-412D-89BC-1AEE214274D8}" type="slidenum">
              <a:rPr lang="en-US" altLang="en-US" sz="2400" baseline="0" smtClean="0">
                <a:solidFill>
                  <a:srgbClr val="000000"/>
                </a:solidFill>
                <a:latin typeface="Times New Roman" panose="02020603050405020304" pitchFamily="18" charset="0"/>
              </a:rPr>
              <a:pPr/>
              <a:t>2</a:t>
            </a:fld>
            <a:endParaRPr lang="en-US" altLang="en-US" sz="2400" baseline="0">
              <a:solidFill>
                <a:srgbClr val="000000"/>
              </a:solidFill>
              <a:latin typeface="Times New Roman" panose="02020603050405020304" pitchFamily="18" charset="0"/>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20</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ZERO KNOWLEDGE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914466"/>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The encryption key is generated from the user's password and never stored on the </a:t>
            </a:r>
            <a:r>
              <a:rPr lang="en-US" altLang="en-US" sz="4800" dirty="0" err="1"/>
              <a:t>server.Examples</a:t>
            </a:r>
            <a:r>
              <a:rPr lang="en-US" altLang="en-US" sz="4800" dirty="0"/>
              <a:t> of services that heavily promote zero-knowledge architectures include Proton and </a:t>
            </a:r>
            <a:r>
              <a:rPr lang="en-US" altLang="en-US" sz="4800" dirty="0" err="1"/>
              <a:t>Sync.com.ProtonWhat</a:t>
            </a:r>
            <a:r>
              <a:rPr lang="en-US" altLang="en-US" sz="4800" dirty="0"/>
              <a:t> is zero-knowledge cloud storage? | </a:t>
            </a:r>
            <a:r>
              <a:rPr lang="en-US" altLang="en-US" sz="4800" dirty="0" err="1"/>
              <a:t>ProtonJun</a:t>
            </a:r>
            <a:r>
              <a:rPr lang="en-US" altLang="en-US" sz="4800" dirty="0"/>
              <a:t> 23, 2023 — Data in transit is information on the move: It's traveling across the internet on its way from server to server until it reaches </a:t>
            </a:r>
            <a:r>
              <a:rPr lang="en-US" altLang="en-US" sz="4800" dirty="0" err="1"/>
              <a:t>i</a:t>
            </a:r>
            <a:r>
              <a:rPr lang="en-US" altLang="en-US" sz="4800" dirty="0"/>
              <a:t>...Information Security Stack </a:t>
            </a:r>
            <a:r>
              <a:rPr lang="en-US" altLang="en-US" sz="4800" dirty="0" err="1"/>
              <a:t>ExchangeHow</a:t>
            </a:r>
            <a:r>
              <a:rPr lang="en-US" altLang="en-US" sz="4800" dirty="0"/>
              <a:t> could a system be </a:t>
            </a:r>
            <a:r>
              <a:rPr lang="en-US" altLang="en-US" sz="4800" dirty="0" err="1"/>
              <a:t>zero-knowledge?Aug</a:t>
            </a:r>
            <a:r>
              <a:rPr lang="en-US" altLang="en-US" sz="4800" dirty="0"/>
              <a:t> 28, 2014 — 2 Answers. Sorted by: 11. In the simplest models for symmetric (reversible) encryption, you just need a decryption key - which can...MeegleZero-Knowledge Proof For Cloud Storage - </a:t>
            </a:r>
            <a:r>
              <a:rPr lang="en-US" altLang="en-US" sz="4800" dirty="0" err="1"/>
              <a:t>MeegleWhat</a:t>
            </a:r>
            <a:r>
              <a:rPr lang="en-US" altLang="en-US" sz="4800" dirty="0"/>
              <a:t> is Zero-Knowledge Proof? Zero-Knowledge Proof (ZKP) is a cryptographic protocol that allows one party (the prover) to prove t...Show all   AI can make mistakes, so double-check responses </a:t>
            </a:r>
          </a:p>
        </p:txBody>
      </p:sp>
    </p:spTree>
    <p:extLst>
      <p:ext uri="{BB962C8B-B14F-4D97-AF65-F5344CB8AC3E}">
        <p14:creationId xmlns:p14="http://schemas.microsoft.com/office/powerpoint/2010/main" val="323223497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21</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ZERO KNOWLEDGE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914466"/>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Examples of services that heavily promote zero-knowledge architectures include Proton and Sync.com.</a:t>
            </a:r>
          </a:p>
        </p:txBody>
      </p:sp>
    </p:spTree>
    <p:extLst>
      <p:ext uri="{BB962C8B-B14F-4D97-AF65-F5344CB8AC3E}">
        <p14:creationId xmlns:p14="http://schemas.microsoft.com/office/powerpoint/2010/main" val="29233512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22</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HIPAA</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761940"/>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The Health Insurance Portability and Accountability Act (HIPAA) of 1996 is a US federal law designed to protect sensitive patient health information from being disclosed without consent. It improves portability of health insurance, reduces fraud, and sets national standards for protecting electronic health data through its Privacy and Security </a:t>
            </a:r>
            <a:r>
              <a:rPr lang="en-US" altLang="en-US" sz="4800" dirty="0" err="1"/>
              <a:t>rules.Key</a:t>
            </a:r>
            <a:r>
              <a:rPr lang="en-US" altLang="en-US" sz="4800" dirty="0"/>
              <a:t> Aspects of </a:t>
            </a:r>
            <a:r>
              <a:rPr lang="en-US" altLang="en-US" sz="4800" dirty="0" err="1"/>
              <a:t>HIPAAWhat</a:t>
            </a:r>
            <a:r>
              <a:rPr lang="en-US" altLang="en-US" sz="4800" dirty="0"/>
              <a:t> HIPAA stands for: Health Insurance Portability and Accountability </a:t>
            </a:r>
            <a:r>
              <a:rPr lang="en-US" altLang="en-US" sz="4800" dirty="0" err="1"/>
              <a:t>Act.Purpose</a:t>
            </a:r>
            <a:r>
              <a:rPr lang="en-US" altLang="en-US" sz="4800" dirty="0"/>
              <a:t>: To protect health information (diagnoses, medications) from unauthorized sharing while enabling necessary data flow, ensuring patients have control over their </a:t>
            </a:r>
            <a:r>
              <a:rPr lang="en-US" altLang="en-US" sz="4800" dirty="0" err="1"/>
              <a:t>records.Main</a:t>
            </a:r>
            <a:r>
              <a:rPr lang="en-US" altLang="en-US" sz="4800" dirty="0"/>
              <a:t> Benefits: Provides individuals with rights to access their health records, request corrections, and ensures insurance coverage continues when changing </a:t>
            </a:r>
            <a:r>
              <a:rPr lang="en-US" altLang="en-US" sz="4800" dirty="0" err="1"/>
              <a:t>jobs.Core</a:t>
            </a:r>
            <a:r>
              <a:rPr lang="en-US" altLang="en-US" sz="4800" dirty="0"/>
              <a:t> Components (Rules):Privacy Rule: Sets standards for protecting personal health </a:t>
            </a:r>
            <a:r>
              <a:rPr lang="en-US" altLang="en-US" sz="4800" dirty="0" err="1"/>
              <a:t>information.Security</a:t>
            </a:r>
            <a:r>
              <a:rPr lang="en-US" altLang="en-US" sz="4800" dirty="0"/>
              <a:t> Rule: Establishes safeguards (administrative, physical, technical) for electronic protected health information (ePHI).Breach Notification Rule: Requires notifying individuals and HHS in case of data </a:t>
            </a:r>
            <a:r>
              <a:rPr lang="en-US" altLang="en-US" sz="4800" dirty="0" err="1"/>
              <a:t>breaches.Who</a:t>
            </a:r>
            <a:r>
              <a:rPr lang="en-US" altLang="en-US" sz="4800" dirty="0"/>
              <a:t> it Applies To: Covered entities (healthcare providers, health plans, clearinghouses) and their business associates who have access to patient </a:t>
            </a:r>
            <a:r>
              <a:rPr lang="en-US" altLang="en-US" sz="4800" dirty="0" err="1"/>
              <a:t>data.Common</a:t>
            </a:r>
            <a:r>
              <a:rPr lang="en-US" altLang="en-US" sz="4800" dirty="0"/>
              <a:t> examples of covered providers include doctors, clinics, psychologists, dentists, nursing homes, and </a:t>
            </a:r>
            <a:r>
              <a:rPr lang="en-US" altLang="en-US" sz="4800" dirty="0" err="1"/>
              <a:t>pharmacies.Centers</a:t>
            </a:r>
            <a:r>
              <a:rPr lang="en-US" altLang="en-US" sz="4800" dirty="0"/>
              <a:t> for Disease Control and Prevention | CDC (.gov)Health Insurance Portability and Accountability Act of 1996 (HIPAA) | Public Health Law | </a:t>
            </a:r>
            <a:r>
              <a:rPr lang="en-US" altLang="en-US" sz="4800" dirty="0" err="1"/>
              <a:t>CDCThe</a:t>
            </a:r>
            <a:r>
              <a:rPr lang="en-US" altLang="en-US" sz="4800" dirty="0"/>
              <a:t> US Department of Health and Human Services issued the HIPAA Privacy Rule to implement HIPAA requirements. The Privacy Rule pro...National Institutes of Health (.gov)Health Insurance Portability and Accountability Act (HIPAA ... - </a:t>
            </a:r>
            <a:r>
              <a:rPr lang="en-US" altLang="en-US" sz="4800" dirty="0" err="1"/>
              <a:t>NCBITitle</a:t>
            </a:r>
            <a:r>
              <a:rPr lang="en-US" altLang="en-US" sz="4800" dirty="0"/>
              <a:t> I: Protects health insurance coverage for workers and their families during job changes or losses. This Title restricts new ...</a:t>
            </a:r>
            <a:r>
              <a:rPr lang="en-US" altLang="en-US" sz="4800" dirty="0" err="1"/>
              <a:t>HHS.govThe</a:t>
            </a:r>
            <a:r>
              <a:rPr lang="en-US" altLang="en-US" sz="4800" dirty="0"/>
              <a:t> Security Rule - </a:t>
            </a:r>
            <a:r>
              <a:rPr lang="en-US" altLang="en-US" sz="4800" dirty="0" err="1"/>
              <a:t>HHS.govThe</a:t>
            </a:r>
            <a:r>
              <a:rPr lang="en-US" altLang="en-US" sz="4800" dirty="0"/>
              <a:t> HIPAA Security Rule establishes national standards to protect individuals' electronic protected health information that is </a:t>
            </a:r>
            <a:r>
              <a:rPr lang="en-US" altLang="en-US" sz="4800" dirty="0" err="1"/>
              <a:t>cre</a:t>
            </a:r>
            <a:r>
              <a:rPr lang="en-US" altLang="en-US" sz="4800" dirty="0"/>
              <a:t>...Show all   AI responses may include mistakes. For legal advice, consult a professional. Learn more    Web Result with Site Links</a:t>
            </a:r>
          </a:p>
        </p:txBody>
      </p:sp>
    </p:spTree>
    <p:extLst>
      <p:ext uri="{BB962C8B-B14F-4D97-AF65-F5344CB8AC3E}">
        <p14:creationId xmlns:p14="http://schemas.microsoft.com/office/powerpoint/2010/main" val="2687349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23</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HIPAA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761940"/>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It improves portability of health insurance, reduces fraud, and sets national standards for protecting electronic health data through its Privacy and Security </a:t>
            </a:r>
            <a:r>
              <a:rPr lang="en-US" altLang="en-US" sz="4800" dirty="0" err="1"/>
              <a:t>rules.Key</a:t>
            </a:r>
            <a:r>
              <a:rPr lang="en-US" altLang="en-US" sz="4800" dirty="0"/>
              <a:t> Aspects of </a:t>
            </a:r>
            <a:r>
              <a:rPr lang="en-US" altLang="en-US" sz="4800" dirty="0" err="1"/>
              <a:t>HIPAAWhat</a:t>
            </a:r>
            <a:r>
              <a:rPr lang="en-US" altLang="en-US" sz="4800" dirty="0"/>
              <a:t> HIPAA stands for: Health Insurance Portability and Accountability </a:t>
            </a:r>
            <a:r>
              <a:rPr lang="en-US" altLang="en-US" sz="4800" dirty="0" err="1"/>
              <a:t>Act.Purpose</a:t>
            </a:r>
            <a:r>
              <a:rPr lang="en-US" altLang="en-US" sz="4800" dirty="0"/>
              <a:t>: To protect health information (diagnoses, medications) from unauthorized sharing while enabling necessary data flow, ensuring patients have control over their </a:t>
            </a:r>
            <a:r>
              <a:rPr lang="en-US" altLang="en-US" sz="4800" dirty="0" err="1"/>
              <a:t>records.Main</a:t>
            </a:r>
            <a:r>
              <a:rPr lang="en-US" altLang="en-US" sz="4800" dirty="0"/>
              <a:t> Benefits: Provides individuals with rights to access their health records, request corrections, and ensures insurance coverage continues when changing </a:t>
            </a:r>
            <a:r>
              <a:rPr lang="en-US" altLang="en-US" sz="4800" dirty="0" err="1"/>
              <a:t>jobs.Core</a:t>
            </a:r>
            <a:r>
              <a:rPr lang="en-US" altLang="en-US" sz="4800" dirty="0"/>
              <a:t> Components (Rules):Privacy Rule: Sets standards for protecting personal health </a:t>
            </a:r>
            <a:r>
              <a:rPr lang="en-US" altLang="en-US" sz="4800" dirty="0" err="1"/>
              <a:t>information.Security</a:t>
            </a:r>
            <a:r>
              <a:rPr lang="en-US" altLang="en-US" sz="4800" dirty="0"/>
              <a:t> Rule: Establishes safeguards (administrative, physical, technical) for electronic protected health information (ePHI).Breach Notification Rule: Requires notifying individuals and HHS in case of data </a:t>
            </a:r>
            <a:r>
              <a:rPr lang="en-US" altLang="en-US" sz="4800" dirty="0" err="1"/>
              <a:t>breaches.Who</a:t>
            </a:r>
            <a:r>
              <a:rPr lang="en-US" altLang="en-US" sz="4800" dirty="0"/>
              <a:t> it Applies To: Covered entities (healthcare providers, health plans, clearinghouses) and their business associates who have access to patient </a:t>
            </a:r>
            <a:r>
              <a:rPr lang="en-US" altLang="en-US" sz="4800" dirty="0" err="1"/>
              <a:t>data.Common</a:t>
            </a:r>
            <a:r>
              <a:rPr lang="en-US" altLang="en-US" sz="4800" dirty="0"/>
              <a:t> examples of covered providers include doctors, clinics, psychologists, dentists, nursing homes, and </a:t>
            </a:r>
            <a:r>
              <a:rPr lang="en-US" altLang="en-US" sz="4800" dirty="0" err="1"/>
              <a:t>pharmacies.Centers</a:t>
            </a:r>
            <a:r>
              <a:rPr lang="en-US" altLang="en-US" sz="4800" dirty="0"/>
              <a:t> for Disease Control and Prevention | CDC (.gov)Health Insurance Portability and Accountability Act of 1996 (HIPAA) | Public Health Law | </a:t>
            </a:r>
            <a:r>
              <a:rPr lang="en-US" altLang="en-US" sz="4800" dirty="0" err="1"/>
              <a:t>CDCThe</a:t>
            </a:r>
            <a:r>
              <a:rPr lang="en-US" altLang="en-US" sz="4800" dirty="0"/>
              <a:t> US Department of Health and Human Services issued the HIPAA Privacy Rule to implement HIPAA requirements. The Privacy Rule pro...National Institutes of Health (.gov)Health Insurance Portability and Accountability Act (HIPAA ... - </a:t>
            </a:r>
            <a:r>
              <a:rPr lang="en-US" altLang="en-US" sz="4800" dirty="0" err="1"/>
              <a:t>NCBITitle</a:t>
            </a:r>
            <a:r>
              <a:rPr lang="en-US" altLang="en-US" sz="4800" dirty="0"/>
              <a:t> I: Protects health insurance coverage for workers and their families during job changes or losses. This Title restricts new ...</a:t>
            </a:r>
            <a:r>
              <a:rPr lang="en-US" altLang="en-US" sz="4800" dirty="0" err="1"/>
              <a:t>HHS.govThe</a:t>
            </a:r>
            <a:r>
              <a:rPr lang="en-US" altLang="en-US" sz="4800" dirty="0"/>
              <a:t> Security Rule - </a:t>
            </a:r>
            <a:r>
              <a:rPr lang="en-US" altLang="en-US" sz="4800" dirty="0" err="1"/>
              <a:t>HHS.govThe</a:t>
            </a:r>
            <a:r>
              <a:rPr lang="en-US" altLang="en-US" sz="4800" dirty="0"/>
              <a:t> HIPAA Security Rule establishes national standards to protect individuals' electronic protected health information that is </a:t>
            </a:r>
            <a:r>
              <a:rPr lang="en-US" altLang="en-US" sz="4800" dirty="0" err="1"/>
              <a:t>cre</a:t>
            </a:r>
            <a:r>
              <a:rPr lang="en-US" altLang="en-US" sz="4800" dirty="0"/>
              <a:t>...Show all   AI responses may include mistakes. For legal advice, consult a professional. Learn more    Web Result with Site Links</a:t>
            </a:r>
          </a:p>
        </p:txBody>
      </p:sp>
    </p:spTree>
    <p:extLst>
      <p:ext uri="{BB962C8B-B14F-4D97-AF65-F5344CB8AC3E}">
        <p14:creationId xmlns:p14="http://schemas.microsoft.com/office/powerpoint/2010/main" val="367565842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24</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HIPAA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761940"/>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Main Benefits: Provides individuals with rights to access their health records, request corrections, and ensures insurance coverage continues when changing </a:t>
            </a:r>
            <a:r>
              <a:rPr lang="en-US" altLang="en-US" sz="4800" dirty="0" err="1"/>
              <a:t>jobs.Core</a:t>
            </a:r>
            <a:r>
              <a:rPr lang="en-US" altLang="en-US" sz="4800" dirty="0"/>
              <a:t> Components (Rules):Privacy Rule: Sets standards for protecting personal health </a:t>
            </a:r>
            <a:r>
              <a:rPr lang="en-US" altLang="en-US" sz="4800" dirty="0" err="1"/>
              <a:t>information.Security</a:t>
            </a:r>
            <a:r>
              <a:rPr lang="en-US" altLang="en-US" sz="4800" dirty="0"/>
              <a:t> Rule: Establishes safeguards (administrative, physical, technical) for electronic protected health information (ePHI).Breach Notification Rule: Requires notifying individuals and HHS in case of data </a:t>
            </a:r>
            <a:r>
              <a:rPr lang="en-US" altLang="en-US" sz="4800" dirty="0" err="1"/>
              <a:t>breaches.Who</a:t>
            </a:r>
            <a:r>
              <a:rPr lang="en-US" altLang="en-US" sz="4800" dirty="0"/>
              <a:t> it Applies To: Covered entities (healthcare providers, health plans, clearinghouses) and their business associates who have access to patient </a:t>
            </a:r>
            <a:r>
              <a:rPr lang="en-US" altLang="en-US" sz="4800" dirty="0" err="1"/>
              <a:t>data.Common</a:t>
            </a:r>
            <a:r>
              <a:rPr lang="en-US" altLang="en-US" sz="4800" dirty="0"/>
              <a:t> examples of covered providers include doctors, clinics, psychologists, dentists, nursing homes, and </a:t>
            </a:r>
            <a:r>
              <a:rPr lang="en-US" altLang="en-US" sz="4800" dirty="0" err="1"/>
              <a:t>pharmacies.Centers</a:t>
            </a:r>
            <a:r>
              <a:rPr lang="en-US" altLang="en-US" sz="4800" dirty="0"/>
              <a:t> for Disease Control and Prevention | CDC (.gov)Health Insurance Portability and Accountability Act of 1996 (HIPAA) | Public Health Law | </a:t>
            </a:r>
            <a:r>
              <a:rPr lang="en-US" altLang="en-US" sz="4800" dirty="0" err="1"/>
              <a:t>CDCThe</a:t>
            </a:r>
            <a:r>
              <a:rPr lang="en-US" altLang="en-US" sz="4800" dirty="0"/>
              <a:t> US Department of Health and Human Services issued the HIPAA Privacy Rule to implement HIPAA requirements. The Privacy Rule pro...National Institutes of Health (.gov)Health Insurance Portability and Accountability Act (HIPAA ... - </a:t>
            </a:r>
            <a:r>
              <a:rPr lang="en-US" altLang="en-US" sz="4800" dirty="0" err="1"/>
              <a:t>NCBITitle</a:t>
            </a:r>
            <a:r>
              <a:rPr lang="en-US" altLang="en-US" sz="4800" dirty="0"/>
              <a:t> I: Protects health insurance coverage for workers and their families during job changes or losses. This Title restricts new ...</a:t>
            </a:r>
            <a:r>
              <a:rPr lang="en-US" altLang="en-US" sz="4800" dirty="0" err="1"/>
              <a:t>HHS.govThe</a:t>
            </a:r>
            <a:r>
              <a:rPr lang="en-US" altLang="en-US" sz="4800" dirty="0"/>
              <a:t> Security Rule - </a:t>
            </a:r>
            <a:r>
              <a:rPr lang="en-US" altLang="en-US" sz="4800" dirty="0" err="1"/>
              <a:t>HHS.govThe</a:t>
            </a:r>
            <a:r>
              <a:rPr lang="en-US" altLang="en-US" sz="4800" dirty="0"/>
              <a:t> HIPAA Security Rule establishes national standards to protect individuals' electronic protected health information that is </a:t>
            </a:r>
            <a:r>
              <a:rPr lang="en-US" altLang="en-US" sz="4800" dirty="0" err="1"/>
              <a:t>cre</a:t>
            </a:r>
            <a:r>
              <a:rPr lang="en-US" altLang="en-US" sz="4800" dirty="0"/>
              <a:t>...Show all   AI responses may include mistakes. For legal advice, consult a professional. Learn more    Web Result with Site Links</a:t>
            </a:r>
          </a:p>
        </p:txBody>
      </p:sp>
    </p:spTree>
    <p:extLst>
      <p:ext uri="{BB962C8B-B14F-4D97-AF65-F5344CB8AC3E}">
        <p14:creationId xmlns:p14="http://schemas.microsoft.com/office/powerpoint/2010/main" val="68738957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25</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HIPAA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761940"/>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Main Benefits: Provides individuals with rights to access their health records, request corrections, and ensures insurance coverage continues when changing </a:t>
            </a:r>
            <a:r>
              <a:rPr lang="en-US" altLang="en-US" sz="4800" dirty="0" err="1"/>
              <a:t>jobs.Core</a:t>
            </a:r>
            <a:r>
              <a:rPr lang="en-US" altLang="en-US" sz="4800" dirty="0"/>
              <a:t> Components (Rules):Privacy Rule: Sets standards for protecting personal health </a:t>
            </a:r>
            <a:r>
              <a:rPr lang="en-US" altLang="en-US" sz="4800" dirty="0" err="1"/>
              <a:t>information.Security</a:t>
            </a:r>
            <a:r>
              <a:rPr lang="en-US" altLang="en-US" sz="4800" dirty="0"/>
              <a:t> Rule: Establishes safeguards (administrative, physical, technical) for electronic protected health information (ePHI).Breach Notification Rule: Requires notifying individuals and HHS in case of data </a:t>
            </a:r>
            <a:r>
              <a:rPr lang="en-US" altLang="en-US" sz="4800" dirty="0" err="1"/>
              <a:t>breaches.Who</a:t>
            </a:r>
            <a:r>
              <a:rPr lang="en-US" altLang="en-US" sz="4800" dirty="0"/>
              <a:t> it Applies To: Covered entities (healthcare providers, health plans, clearinghouses) and their business associates who have access to patient </a:t>
            </a:r>
            <a:r>
              <a:rPr lang="en-US" altLang="en-US" sz="4800" dirty="0" err="1"/>
              <a:t>data.Common</a:t>
            </a:r>
            <a:r>
              <a:rPr lang="en-US" altLang="en-US" sz="4800" dirty="0"/>
              <a:t> examples of covered providers include doctors, clinics, psychologists, dentists, nursing homes, and </a:t>
            </a:r>
            <a:r>
              <a:rPr lang="en-US" altLang="en-US" sz="4800" dirty="0" err="1"/>
              <a:t>pharmacies.Centers</a:t>
            </a:r>
            <a:r>
              <a:rPr lang="en-US" altLang="en-US" sz="4800" dirty="0"/>
              <a:t> for Disease Control and Prevention | CDC (.gov)Health Insurance Portability and Accountability Act of 1996 (HIPAA) | Public Health Law | </a:t>
            </a:r>
            <a:r>
              <a:rPr lang="en-US" altLang="en-US" sz="4800" dirty="0" err="1"/>
              <a:t>CDCThe</a:t>
            </a:r>
            <a:r>
              <a:rPr lang="en-US" altLang="en-US" sz="4800" dirty="0"/>
              <a:t> US Department of Health and Human Services issued the HIPAA Privacy Rule to implement HIPAA requirements. The Privacy Rule pro...National Institutes of Health (.gov)Health Insurance Portability and Accountability Act (HIPAA ... - </a:t>
            </a:r>
            <a:r>
              <a:rPr lang="en-US" altLang="en-US" sz="4800" dirty="0" err="1"/>
              <a:t>NCBITitle</a:t>
            </a:r>
            <a:r>
              <a:rPr lang="en-US" altLang="en-US" sz="4800" dirty="0"/>
              <a:t> I: Protects health insurance coverage for workers and their families during job changes or losses. This Title restricts new ...</a:t>
            </a:r>
            <a:r>
              <a:rPr lang="en-US" altLang="en-US" sz="4800" dirty="0" err="1"/>
              <a:t>HHS.govThe</a:t>
            </a:r>
            <a:r>
              <a:rPr lang="en-US" altLang="en-US" sz="4800" dirty="0"/>
              <a:t> Security Rule - </a:t>
            </a:r>
            <a:r>
              <a:rPr lang="en-US" altLang="en-US" sz="4800" dirty="0" err="1"/>
              <a:t>HHS.govThe</a:t>
            </a:r>
            <a:r>
              <a:rPr lang="en-US" altLang="en-US" sz="4800" dirty="0"/>
              <a:t> HIPAA Security Rule establishes national standards to protect individuals' electronic protected health information that is </a:t>
            </a:r>
            <a:r>
              <a:rPr lang="en-US" altLang="en-US" sz="4800" dirty="0" err="1"/>
              <a:t>cre</a:t>
            </a:r>
            <a:r>
              <a:rPr lang="en-US" altLang="en-US" sz="4800" dirty="0"/>
              <a:t>...Show all   AI responses may include mistakes. For legal advice, consult a professional. Learn more    Web Result with Site Links</a:t>
            </a:r>
          </a:p>
        </p:txBody>
      </p:sp>
    </p:spTree>
    <p:extLst>
      <p:ext uri="{BB962C8B-B14F-4D97-AF65-F5344CB8AC3E}">
        <p14:creationId xmlns:p14="http://schemas.microsoft.com/office/powerpoint/2010/main" val="171012606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26</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HIPAA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761940"/>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Purpose: To protect health information (diagnoses, medications) from unauthorized sharing while enabling necessary data flow, ensuring patients have control over their </a:t>
            </a:r>
            <a:r>
              <a:rPr lang="en-US" altLang="en-US" sz="4800" dirty="0" err="1"/>
              <a:t>records.Main</a:t>
            </a:r>
            <a:r>
              <a:rPr lang="en-US" altLang="en-US" sz="4800" dirty="0"/>
              <a:t> Benefits: Provides individuals with rights to access their health records, request corrections, and ensures insurance coverage continues when changing </a:t>
            </a:r>
            <a:r>
              <a:rPr lang="en-US" altLang="en-US" sz="4800" dirty="0" err="1"/>
              <a:t>jobs.Core</a:t>
            </a:r>
            <a:r>
              <a:rPr lang="en-US" altLang="en-US" sz="4800" dirty="0"/>
              <a:t> Components (Rules):Privacy Rule: Sets standards for protecting personal health </a:t>
            </a:r>
            <a:r>
              <a:rPr lang="en-US" altLang="en-US" sz="4800" dirty="0" err="1"/>
              <a:t>information.Security</a:t>
            </a:r>
            <a:r>
              <a:rPr lang="en-US" altLang="en-US" sz="4800" dirty="0"/>
              <a:t> Rule: Establishes safeguards (administrative, physical, technical) for electronic protected health information (ePHI).Breach Notification Rule: Requires notifying individuals and HHS in case of data </a:t>
            </a:r>
            <a:r>
              <a:rPr lang="en-US" altLang="en-US" sz="4800" dirty="0" err="1"/>
              <a:t>breaches.Who</a:t>
            </a:r>
            <a:r>
              <a:rPr lang="en-US" altLang="en-US" sz="4800" dirty="0"/>
              <a:t> it Applies To: Covered entities (healthcare providers, health plans, clearinghouses) and their business associates who have access to patient </a:t>
            </a:r>
            <a:r>
              <a:rPr lang="en-US" altLang="en-US" sz="4800" dirty="0" err="1"/>
              <a:t>data.Common</a:t>
            </a:r>
            <a:r>
              <a:rPr lang="en-US" altLang="en-US" sz="4800" dirty="0"/>
              <a:t> examples of covered providers include doctors, clinics, psychologists, dentists, nursing homes, and </a:t>
            </a:r>
            <a:r>
              <a:rPr lang="en-US" altLang="en-US" sz="4800" dirty="0" err="1"/>
              <a:t>pharmacies.Centers</a:t>
            </a:r>
            <a:r>
              <a:rPr lang="en-US" altLang="en-US" sz="4800" dirty="0"/>
              <a:t> for Disease Control and Prevention | CDC (.gov)Health Insurance Portability and Accountability Act of 1996 (HIPAA) | Public Health Law | </a:t>
            </a:r>
            <a:r>
              <a:rPr lang="en-US" altLang="en-US" sz="4800" dirty="0" err="1"/>
              <a:t>CDCThe</a:t>
            </a:r>
            <a:r>
              <a:rPr lang="en-US" altLang="en-US" sz="4800" dirty="0"/>
              <a:t> US Department of Health and Human Services issued the HIPAA Privacy Rule to implement HIPAA requirements. The Privacy Rule pro...National Institutes of Health (.gov)Health Insurance Portability and Accountability Act (HIPAA ... - </a:t>
            </a:r>
            <a:r>
              <a:rPr lang="en-US" altLang="en-US" sz="4800" dirty="0" err="1"/>
              <a:t>NCBITitle</a:t>
            </a:r>
            <a:r>
              <a:rPr lang="en-US" altLang="en-US" sz="4800" dirty="0"/>
              <a:t> I: Protects health insurance coverage for workers and their families during job changes or losses. This Title restricts new ...</a:t>
            </a:r>
            <a:r>
              <a:rPr lang="en-US" altLang="en-US" sz="4800" dirty="0" err="1"/>
              <a:t>HHS.govThe</a:t>
            </a:r>
            <a:r>
              <a:rPr lang="en-US" altLang="en-US" sz="4800" dirty="0"/>
              <a:t> Security Rule - </a:t>
            </a:r>
            <a:r>
              <a:rPr lang="en-US" altLang="en-US" sz="4800" dirty="0" err="1"/>
              <a:t>HHS.govThe</a:t>
            </a:r>
            <a:r>
              <a:rPr lang="en-US" altLang="en-US" sz="4800" dirty="0"/>
              <a:t> HIPAA Security Rule establishes national standards to protect individuals' electronic protected health information that is </a:t>
            </a:r>
            <a:r>
              <a:rPr lang="en-US" altLang="en-US" sz="4800" dirty="0" err="1"/>
              <a:t>cre</a:t>
            </a:r>
            <a:r>
              <a:rPr lang="en-US" altLang="en-US" sz="4800" dirty="0"/>
              <a:t>...Show all   AI responses may include mistakes. For legal advice, consult a professional. Learn more    Web Result with Site Links</a:t>
            </a:r>
          </a:p>
        </p:txBody>
      </p:sp>
    </p:spTree>
    <p:extLst>
      <p:ext uri="{BB962C8B-B14F-4D97-AF65-F5344CB8AC3E}">
        <p14:creationId xmlns:p14="http://schemas.microsoft.com/office/powerpoint/2010/main" val="428833846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27</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HIPAA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761940"/>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Main Benefits: Provides individuals with rights to access their health records, request corrections, and ensures insurance coverage continues when changing </a:t>
            </a:r>
            <a:r>
              <a:rPr lang="en-US" altLang="en-US" sz="4800" dirty="0" err="1"/>
              <a:t>jobs.Core</a:t>
            </a:r>
            <a:r>
              <a:rPr lang="en-US" altLang="en-US" sz="4800" dirty="0"/>
              <a:t> Components (Rules):Privacy Rule: Sets standards for protecting personal health </a:t>
            </a:r>
            <a:r>
              <a:rPr lang="en-US" altLang="en-US" sz="4800" dirty="0" err="1"/>
              <a:t>information.Security</a:t>
            </a:r>
            <a:r>
              <a:rPr lang="en-US" altLang="en-US" sz="4800" dirty="0"/>
              <a:t> Rule: Establishes safeguards (administrative, physical, technical) for electronic protected health information (ePHI).Breach Notification Rule: Requires notifying individuals and HHS in case of data </a:t>
            </a:r>
            <a:r>
              <a:rPr lang="en-US" altLang="en-US" sz="4800" dirty="0" err="1"/>
              <a:t>breaches.Who</a:t>
            </a:r>
            <a:r>
              <a:rPr lang="en-US" altLang="en-US" sz="4800" dirty="0"/>
              <a:t> it Applies To: Covered entities (healthcare providers, health plans, clearinghouses) and their business associates who have access to patient </a:t>
            </a:r>
            <a:r>
              <a:rPr lang="en-US" altLang="en-US" sz="4800" dirty="0" err="1"/>
              <a:t>data.Common</a:t>
            </a:r>
            <a:r>
              <a:rPr lang="en-US" altLang="en-US" sz="4800" dirty="0"/>
              <a:t> examples of covered providers include doctors, clinics, psychologists, dentists, nursing homes, and </a:t>
            </a:r>
            <a:r>
              <a:rPr lang="en-US" altLang="en-US" sz="4800" dirty="0" err="1"/>
              <a:t>pharmacies.Centers</a:t>
            </a:r>
            <a:r>
              <a:rPr lang="en-US" altLang="en-US" sz="4800" dirty="0"/>
              <a:t> for Disease Control and Prevention | CDC (.gov)Health Insurance Portability and Accountability Act of 1996 (HIPAA) | Public Health Law | </a:t>
            </a:r>
            <a:r>
              <a:rPr lang="en-US" altLang="en-US" sz="4800" dirty="0" err="1"/>
              <a:t>CDCThe</a:t>
            </a:r>
            <a:r>
              <a:rPr lang="en-US" altLang="en-US" sz="4800" dirty="0"/>
              <a:t> US Department of Health and Human Services issued the HIPAA Privacy Rule to implement HIPAA requirements. The Privacy Rule pro...National Institutes of Health (.gov)Health Insurance Portability and Accountability Act (HIPAA ... - </a:t>
            </a:r>
            <a:r>
              <a:rPr lang="en-US" altLang="en-US" sz="4800" dirty="0" err="1"/>
              <a:t>NCBITitle</a:t>
            </a:r>
            <a:r>
              <a:rPr lang="en-US" altLang="en-US" sz="4800" dirty="0"/>
              <a:t> I: Protects health insurance coverage for workers and their families during job changes or losses. This Title restricts new ...</a:t>
            </a:r>
            <a:r>
              <a:rPr lang="en-US" altLang="en-US" sz="4800" dirty="0" err="1"/>
              <a:t>HHS.govThe</a:t>
            </a:r>
            <a:r>
              <a:rPr lang="en-US" altLang="en-US" sz="4800" dirty="0"/>
              <a:t> Security Rule - </a:t>
            </a:r>
            <a:r>
              <a:rPr lang="en-US" altLang="en-US" sz="4800" dirty="0" err="1"/>
              <a:t>HHS.govThe</a:t>
            </a:r>
            <a:r>
              <a:rPr lang="en-US" altLang="en-US" sz="4800" dirty="0"/>
              <a:t> HIPAA Security Rule establishes national standards to protect individuals' electronic protected health information that is </a:t>
            </a:r>
            <a:r>
              <a:rPr lang="en-US" altLang="en-US" sz="4800" dirty="0" err="1"/>
              <a:t>cre</a:t>
            </a:r>
            <a:r>
              <a:rPr lang="en-US" altLang="en-US" sz="4800" dirty="0"/>
              <a:t>...Show all   AI responses may include mistakes. For legal advice, consult a professional. Learn more    Web Result with Site Links</a:t>
            </a:r>
          </a:p>
        </p:txBody>
      </p:sp>
    </p:spTree>
    <p:extLst>
      <p:ext uri="{BB962C8B-B14F-4D97-AF65-F5344CB8AC3E}">
        <p14:creationId xmlns:p14="http://schemas.microsoft.com/office/powerpoint/2010/main" val="275564591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28</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HIPAA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761940"/>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Core Components (Rules):Privacy Rule: Sets standards for protecting personal health </a:t>
            </a:r>
            <a:r>
              <a:rPr lang="en-US" altLang="en-US" sz="4800" dirty="0" err="1"/>
              <a:t>information.Security</a:t>
            </a:r>
            <a:r>
              <a:rPr lang="en-US" altLang="en-US" sz="4800" dirty="0"/>
              <a:t> Rule: Establishes safeguards (administrative, physical, technical) for electronic protected health information (ePHI).Breach Notification Rule: Requires notifying individuals and HHS in case of data </a:t>
            </a:r>
            <a:r>
              <a:rPr lang="en-US" altLang="en-US" sz="4800" dirty="0" err="1"/>
              <a:t>breaches.Who</a:t>
            </a:r>
            <a:r>
              <a:rPr lang="en-US" altLang="en-US" sz="4800" dirty="0"/>
              <a:t> it Applies To: Covered entities (healthcare providers, health plans, clearinghouses) and their business associates who have access to patient </a:t>
            </a:r>
            <a:r>
              <a:rPr lang="en-US" altLang="en-US" sz="4800" dirty="0" err="1"/>
              <a:t>data.Common</a:t>
            </a:r>
            <a:r>
              <a:rPr lang="en-US" altLang="en-US" sz="4800" dirty="0"/>
              <a:t> examples of covered providers include doctors, clinics, psychologists, dentists, nursing homes, and </a:t>
            </a:r>
            <a:r>
              <a:rPr lang="en-US" altLang="en-US" sz="4800" dirty="0" err="1"/>
              <a:t>pharmacies.Centers</a:t>
            </a:r>
            <a:r>
              <a:rPr lang="en-US" altLang="en-US" sz="4800" dirty="0"/>
              <a:t> for Disease Control and Prevention | CDC (.gov)Health Insurance Portability and Accountability Act of 1996 (HIPAA) | Public Health Law | </a:t>
            </a:r>
            <a:r>
              <a:rPr lang="en-US" altLang="en-US" sz="4800" dirty="0" err="1"/>
              <a:t>CDCThe</a:t>
            </a:r>
            <a:r>
              <a:rPr lang="en-US" altLang="en-US" sz="4800" dirty="0"/>
              <a:t> US Department of Health and Human Services issued the HIPAA Privacy Rule to implement HIPAA requirements. The Privacy Rule pro...National Institutes of Health (.gov)Health Insurance Portability and Accountability Act (HIPAA ... - </a:t>
            </a:r>
            <a:r>
              <a:rPr lang="en-US" altLang="en-US" sz="4800" dirty="0" err="1"/>
              <a:t>NCBITitle</a:t>
            </a:r>
            <a:r>
              <a:rPr lang="en-US" altLang="en-US" sz="4800" dirty="0"/>
              <a:t> I: Protects health insurance coverage for workers and their families during job changes or losses. This Title restricts new ...</a:t>
            </a:r>
            <a:r>
              <a:rPr lang="en-US" altLang="en-US" sz="4800" dirty="0" err="1"/>
              <a:t>HHS.govThe</a:t>
            </a:r>
            <a:r>
              <a:rPr lang="en-US" altLang="en-US" sz="4800" dirty="0"/>
              <a:t> Security Rule - </a:t>
            </a:r>
            <a:r>
              <a:rPr lang="en-US" altLang="en-US" sz="4800" dirty="0" err="1"/>
              <a:t>HHS.govThe</a:t>
            </a:r>
            <a:r>
              <a:rPr lang="en-US" altLang="en-US" sz="4800" dirty="0"/>
              <a:t> HIPAA Security Rule establishes national standards to protect individuals' electronic protected health information that is </a:t>
            </a:r>
            <a:r>
              <a:rPr lang="en-US" altLang="en-US" sz="4800" dirty="0" err="1"/>
              <a:t>cre</a:t>
            </a:r>
            <a:r>
              <a:rPr lang="en-US" altLang="en-US" sz="4800" dirty="0"/>
              <a:t>...Show all   AI responses may include mistakes. For legal advice, consult a professional. Learn more    Web Result with Site Links</a:t>
            </a:r>
          </a:p>
        </p:txBody>
      </p:sp>
    </p:spTree>
    <p:extLst>
      <p:ext uri="{BB962C8B-B14F-4D97-AF65-F5344CB8AC3E}">
        <p14:creationId xmlns:p14="http://schemas.microsoft.com/office/powerpoint/2010/main" val="6273133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29</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HIPAA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761940"/>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Security Rule: Establishes safeguards (administrative, physical, technical) for electronic protected health information (ePHI).</a:t>
            </a:r>
          </a:p>
        </p:txBody>
      </p:sp>
    </p:spTree>
    <p:extLst>
      <p:ext uri="{BB962C8B-B14F-4D97-AF65-F5344CB8AC3E}">
        <p14:creationId xmlns:p14="http://schemas.microsoft.com/office/powerpoint/2010/main" val="355466654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a:extLst>
              <a:ext uri="{FF2B5EF4-FFF2-40B4-BE49-F238E27FC236}">
                <a16:creationId xmlns:a16="http://schemas.microsoft.com/office/drawing/2014/main" id="{E7308387-EF31-2DE9-54D7-521BE17BC0F9}"/>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149B5C8F-D138-4A29-96DD-FE011888CB5C}" type="slidenum">
              <a:rPr lang="en-US" altLang="en-US" sz="2400" smtClean="0">
                <a:latin typeface="Times New Roman" panose="02020603050405020304" pitchFamily="18" charset="0"/>
              </a:rPr>
              <a:pPr defTabSz="914400">
                <a:spcBef>
                  <a:spcPct val="0"/>
                </a:spcBef>
                <a:buClrTx/>
                <a:buFontTx/>
                <a:buNone/>
              </a:pPr>
              <a:t>3</a:t>
            </a:fld>
            <a:endParaRPr lang="en-US" altLang="en-US" sz="2400">
              <a:latin typeface="Times New Roman" panose="02020603050405020304" pitchFamily="18" charset="0"/>
            </a:endParaRPr>
          </a:p>
        </p:txBody>
      </p:sp>
      <p:sp>
        <p:nvSpPr>
          <p:cNvPr id="22531" name="Rectangle 1">
            <a:extLst>
              <a:ext uri="{FF2B5EF4-FFF2-40B4-BE49-F238E27FC236}">
                <a16:creationId xmlns:a16="http://schemas.microsoft.com/office/drawing/2014/main" id="{446D7443-868A-665F-56FC-B75BB51B10D9}"/>
              </a:ext>
            </a:extLst>
          </p:cNvPr>
          <p:cNvSpPr>
            <a:spLocks noGrp="1" noChangeArrowheads="1"/>
          </p:cNvSpPr>
          <p:nvPr>
            <p:ph type="title"/>
          </p:nvPr>
        </p:nvSpPr>
        <p:spPr>
          <a:xfrm>
            <a:off x="0" y="-76108"/>
            <a:ext cx="9144000" cy="8382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3600" dirty="0"/>
              <a:t>SUMMARY</a:t>
            </a:r>
          </a:p>
        </p:txBody>
      </p:sp>
      <p:sp>
        <p:nvSpPr>
          <p:cNvPr id="22532" name="Rectangle 2">
            <a:extLst>
              <a:ext uri="{FF2B5EF4-FFF2-40B4-BE49-F238E27FC236}">
                <a16:creationId xmlns:a16="http://schemas.microsoft.com/office/drawing/2014/main" id="{16C0152B-F2A0-121B-08CC-52CF0EEFF5A0}"/>
              </a:ext>
            </a:extLst>
          </p:cNvPr>
          <p:cNvSpPr>
            <a:spLocks noGrp="1" noChangeArrowheads="1"/>
          </p:cNvSpPr>
          <p:nvPr>
            <p:ph type="body" idx="1"/>
          </p:nvPr>
        </p:nvSpPr>
        <p:spPr>
          <a:xfrm>
            <a:off x="152516" y="914466"/>
            <a:ext cx="8838968" cy="5867334"/>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Some of the cloud storage providers have security attributes in order to increase their desirability for various customer groups.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30</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HIPAA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990534"/>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Breach Notification Rule: Requires notifying individuals and HHS in case of data breaches.</a:t>
            </a:r>
          </a:p>
        </p:txBody>
      </p:sp>
    </p:spTree>
    <p:extLst>
      <p:ext uri="{BB962C8B-B14F-4D97-AF65-F5344CB8AC3E}">
        <p14:creationId xmlns:p14="http://schemas.microsoft.com/office/powerpoint/2010/main" val="258935854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31</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HIPAA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761940"/>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Who it Applies To: Covered entities (healthcare providers, health plans, clearinghouses) and their business associates who have access to patient data.</a:t>
            </a:r>
          </a:p>
        </p:txBody>
      </p:sp>
    </p:spTree>
    <p:extLst>
      <p:ext uri="{BB962C8B-B14F-4D97-AF65-F5344CB8AC3E}">
        <p14:creationId xmlns:p14="http://schemas.microsoft.com/office/powerpoint/2010/main" val="400994971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32</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HIPAA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761940"/>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Common examples of covered providers include doctors, clinics, psychologists, dentists, nursing homes, and pharmacies.</a:t>
            </a:r>
          </a:p>
        </p:txBody>
      </p:sp>
    </p:spTree>
    <p:extLst>
      <p:ext uri="{BB962C8B-B14F-4D97-AF65-F5344CB8AC3E}">
        <p14:creationId xmlns:p14="http://schemas.microsoft.com/office/powerpoint/2010/main" val="148478997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33</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HIPAA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761940"/>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HIPAA proof, or proof of HIPAA compliance, is documented evidence showing a covered entity or business associate is following Privacy, Security, and Breach Notification rules. </a:t>
            </a:r>
          </a:p>
        </p:txBody>
      </p:sp>
    </p:spTree>
    <p:extLst>
      <p:ext uri="{BB962C8B-B14F-4D97-AF65-F5344CB8AC3E}">
        <p14:creationId xmlns:p14="http://schemas.microsoft.com/office/powerpoint/2010/main" val="247365115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34</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HIPAA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761940"/>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Essential proof includes signed Business Associate Agreements (BAAs), risk assessments, updated policies and procedures, and training </a:t>
            </a:r>
            <a:r>
              <a:rPr lang="en-US" altLang="en-US" sz="4800" dirty="0" err="1"/>
              <a:t>records.Core</a:t>
            </a:r>
            <a:r>
              <a:rPr lang="en-US" altLang="en-US" sz="4800" dirty="0"/>
              <a:t> Elements of HIPAA </a:t>
            </a:r>
            <a:r>
              <a:rPr lang="en-US" altLang="en-US" sz="4800" dirty="0" err="1"/>
              <a:t>ProofTraining</a:t>
            </a:r>
            <a:r>
              <a:rPr lang="en-US" altLang="en-US" sz="4800" dirty="0"/>
              <a:t> Records: Documentation showing employee training completion, including dates and content </a:t>
            </a:r>
            <a:r>
              <a:rPr lang="en-US" altLang="en-US" sz="4800" dirty="0" err="1"/>
              <a:t>covered.Risk</a:t>
            </a:r>
            <a:r>
              <a:rPr lang="en-US" altLang="en-US" sz="4800" dirty="0"/>
              <a:t> Assessments: Regular, written risk analyses detailing how electronic Protected Health Information (ePHI) is </a:t>
            </a:r>
            <a:r>
              <a:rPr lang="en-US" altLang="en-US" sz="4800" dirty="0" err="1"/>
              <a:t>secured.Policies</a:t>
            </a:r>
            <a:r>
              <a:rPr lang="en-US" altLang="en-US" sz="4800" dirty="0"/>
              <a:t> &amp; Procedures: Written documentation of security measures, including physical, administrative, and technical </a:t>
            </a:r>
            <a:r>
              <a:rPr lang="en-US" altLang="en-US" sz="4800" dirty="0" err="1"/>
              <a:t>safeguards.BAAs</a:t>
            </a:r>
            <a:r>
              <a:rPr lang="en-US" altLang="en-US" sz="4800" dirty="0"/>
              <a:t>: Signed agreements with third-party vendors (business associates) handling </a:t>
            </a:r>
            <a:r>
              <a:rPr lang="en-US" altLang="en-US" sz="4800" dirty="0" err="1"/>
              <a:t>PHI.Incident</a:t>
            </a:r>
            <a:r>
              <a:rPr lang="en-US" altLang="en-US" sz="4800" dirty="0"/>
              <a:t> Response Records: Documentation of any breach response </a:t>
            </a:r>
            <a:r>
              <a:rPr lang="en-US" altLang="en-US" sz="4800" dirty="0" err="1"/>
              <a:t>activities.Training</a:t>
            </a:r>
            <a:r>
              <a:rPr lang="en-US" altLang="en-US" sz="4800" dirty="0"/>
              <a:t> Documentation </a:t>
            </a:r>
            <a:r>
              <a:rPr lang="en-US" altLang="en-US" sz="4800" dirty="0" err="1"/>
              <a:t>RequirementsTo</a:t>
            </a:r>
            <a:r>
              <a:rPr lang="en-US" altLang="en-US" sz="4800" dirty="0"/>
              <a:t> stand up to an audit, training records must </a:t>
            </a:r>
            <a:r>
              <a:rPr lang="en-US" altLang="en-US" sz="4800" dirty="0" err="1"/>
              <a:t>show:Who</a:t>
            </a:r>
            <a:r>
              <a:rPr lang="en-US" altLang="en-US" sz="4800" dirty="0"/>
              <a:t> was </a:t>
            </a:r>
            <a:r>
              <a:rPr lang="en-US" altLang="en-US" sz="4800" dirty="0" err="1"/>
              <a:t>trained.When</a:t>
            </a:r>
            <a:r>
              <a:rPr lang="en-US" altLang="en-US" sz="4800" dirty="0"/>
              <a:t> they were </a:t>
            </a:r>
            <a:r>
              <a:rPr lang="en-US" altLang="en-US" sz="4800" dirty="0" err="1"/>
              <a:t>trained.What</a:t>
            </a:r>
            <a:r>
              <a:rPr lang="en-US" altLang="en-US" sz="4800" dirty="0"/>
              <a:t> content was </a:t>
            </a:r>
            <a:r>
              <a:rPr lang="en-US" altLang="en-US" sz="4800" dirty="0" err="1"/>
              <a:t>covered.How</a:t>
            </a:r>
            <a:r>
              <a:rPr lang="en-US" altLang="en-US" sz="4800" dirty="0"/>
              <a:t> they were </a:t>
            </a:r>
            <a:r>
              <a:rPr lang="en-US" altLang="en-US" sz="4800" dirty="0" err="1"/>
              <a:t>trained.The</a:t>
            </a:r>
            <a:r>
              <a:rPr lang="en-US" altLang="en-US" sz="4800" dirty="0"/>
              <a:t> results of the </a:t>
            </a:r>
            <a:r>
              <a:rPr lang="en-US" altLang="en-US" sz="4800" dirty="0" err="1"/>
              <a:t>training.How</a:t>
            </a:r>
            <a:r>
              <a:rPr lang="en-US" altLang="en-US" sz="4800" dirty="0"/>
              <a:t> to Demonstrate </a:t>
            </a:r>
            <a:r>
              <a:rPr lang="en-US" altLang="en-US" sz="4800" dirty="0" err="1"/>
              <a:t>ComplianceWhile</a:t>
            </a:r>
            <a:r>
              <a:rPr lang="en-US" altLang="en-US" sz="4800" dirty="0"/>
              <a:t> there is no "official" HIPAA certification from the government, organizations demonstrate proof </a:t>
            </a:r>
            <a:r>
              <a:rPr lang="en-US" altLang="en-US" sz="4800" dirty="0" err="1"/>
              <a:t>through:Retention</a:t>
            </a:r>
            <a:r>
              <a:rPr lang="en-US" altLang="en-US" sz="4800" dirty="0"/>
              <a:t>: Maintaining documentation for at least six </a:t>
            </a:r>
            <a:r>
              <a:rPr lang="en-US" altLang="en-US" sz="4800" dirty="0" err="1"/>
              <a:t>years.Audits</a:t>
            </a:r>
            <a:r>
              <a:rPr lang="en-US" altLang="en-US" sz="4800" dirty="0"/>
              <a:t>: Conducting regular internal audits and self-</a:t>
            </a:r>
            <a:r>
              <a:rPr lang="en-US" altLang="en-US" sz="4800" dirty="0" err="1"/>
              <a:t>assessments.Reporting</a:t>
            </a:r>
            <a:r>
              <a:rPr lang="en-US" altLang="en-US" sz="4800" dirty="0"/>
              <a:t>: Utilizing reports from compliance software that tracks all HIPAA </a:t>
            </a:r>
            <a:r>
              <a:rPr lang="en-US" altLang="en-US" sz="4800" dirty="0" err="1"/>
              <a:t>activities.For</a:t>
            </a:r>
            <a:r>
              <a:rPr lang="en-US" altLang="en-US" sz="4800" dirty="0"/>
              <a:t> individuals asking about a "HIPAA notice," this is the Notice of Privacy Practices from providers that explains how their information is </a:t>
            </a:r>
            <a:r>
              <a:rPr lang="en-US" altLang="en-US" sz="4800" dirty="0" err="1"/>
              <a:t>used.AccountableHQHIPAA</a:t>
            </a:r>
            <a:r>
              <a:rPr lang="en-US" altLang="en-US" sz="4800" dirty="0"/>
              <a:t> Training Proof of Completion: Policies, Recordkeeping, and ...Jun 19, 2024 — HIPAA Training Documentation Requirements To demonstrate HIPAA training proof of completion, you need workforce training documenta...</a:t>
            </a:r>
            <a:r>
              <a:rPr lang="en-US" altLang="en-US" sz="4800" dirty="0" err="1"/>
              <a:t>AccountableHQProof</a:t>
            </a:r>
            <a:r>
              <a:rPr lang="en-US" altLang="en-US" sz="4800" dirty="0"/>
              <a:t> of HIPAA Training Completion: Requirements, Examples, and ...Jun 19, 2024 — To prove HIPAA training completion, capture the right data, keep it for the full retention period, and store clear evidence—certif...</a:t>
            </a:r>
            <a:r>
              <a:rPr lang="en-US" altLang="en-US" sz="4800" dirty="0" err="1"/>
              <a:t>HHS.govSummary</a:t>
            </a:r>
            <a:r>
              <a:rPr lang="en-US" altLang="en-US" sz="4800" dirty="0"/>
              <a:t> of the HIPAA Security Rule - </a:t>
            </a:r>
            <a:r>
              <a:rPr lang="en-US" altLang="en-US" sz="4800" dirty="0" err="1"/>
              <a:t>HHS.govDec</a:t>
            </a:r>
            <a:r>
              <a:rPr lang="en-US" altLang="en-US" sz="4800" dirty="0"/>
              <a:t> 30, 2024 — Policies and Procedures and Documentation Requirements * Policies and Procedures. A regulated entity must adopt reasonable and app...Show all   AI responses may include mistakes. For legal advice, consult a professional. Learn more </a:t>
            </a:r>
          </a:p>
        </p:txBody>
      </p:sp>
    </p:spTree>
    <p:extLst>
      <p:ext uri="{BB962C8B-B14F-4D97-AF65-F5344CB8AC3E}">
        <p14:creationId xmlns:p14="http://schemas.microsoft.com/office/powerpoint/2010/main" val="62158531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35</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HIPAA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761940"/>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Core Elements of HIPAA Proof:                                       Training Records: Documentation showing employee training completion, including dates and content </a:t>
            </a:r>
            <a:r>
              <a:rPr lang="en-US" altLang="en-US" sz="4800" dirty="0" err="1"/>
              <a:t>covered.Risk</a:t>
            </a:r>
            <a:r>
              <a:rPr lang="en-US" altLang="en-US" sz="4800" dirty="0"/>
              <a:t> Assessments: Regular, written risk analyses detailing how electronic Protected Health Information (ePHI) is </a:t>
            </a:r>
            <a:r>
              <a:rPr lang="en-US" altLang="en-US" sz="4800" dirty="0" err="1"/>
              <a:t>secured.Policies</a:t>
            </a:r>
            <a:r>
              <a:rPr lang="en-US" altLang="en-US" sz="4800" dirty="0"/>
              <a:t> &amp; Procedures: Written documentation of security measures, including physical, administrative, and technical </a:t>
            </a:r>
            <a:r>
              <a:rPr lang="en-US" altLang="en-US" sz="4800" dirty="0" err="1"/>
              <a:t>safeguards.BAAs</a:t>
            </a:r>
            <a:r>
              <a:rPr lang="en-US" altLang="en-US" sz="4800" dirty="0"/>
              <a:t>: Signed agreements with third-party vendors (business associates) handling </a:t>
            </a:r>
            <a:r>
              <a:rPr lang="en-US" altLang="en-US" sz="4800" dirty="0" err="1"/>
              <a:t>PHI.Incident</a:t>
            </a:r>
            <a:r>
              <a:rPr lang="en-US" altLang="en-US" sz="4800" dirty="0"/>
              <a:t> Response Records: Documentation of any breach response </a:t>
            </a:r>
            <a:r>
              <a:rPr lang="en-US" altLang="en-US" sz="4800" dirty="0" err="1"/>
              <a:t>activities.Training</a:t>
            </a:r>
            <a:r>
              <a:rPr lang="en-US" altLang="en-US" sz="4800" dirty="0"/>
              <a:t> Documentation </a:t>
            </a:r>
            <a:r>
              <a:rPr lang="en-US" altLang="en-US" sz="4800" dirty="0" err="1"/>
              <a:t>RequirementsTo</a:t>
            </a:r>
            <a:r>
              <a:rPr lang="en-US" altLang="en-US" sz="4800" dirty="0"/>
              <a:t> stand up to an audit, training records must </a:t>
            </a:r>
            <a:r>
              <a:rPr lang="en-US" altLang="en-US" sz="4800" dirty="0" err="1"/>
              <a:t>show:Who</a:t>
            </a:r>
            <a:r>
              <a:rPr lang="en-US" altLang="en-US" sz="4800" dirty="0"/>
              <a:t> was </a:t>
            </a:r>
            <a:r>
              <a:rPr lang="en-US" altLang="en-US" sz="4800" dirty="0" err="1"/>
              <a:t>trained.When</a:t>
            </a:r>
            <a:r>
              <a:rPr lang="en-US" altLang="en-US" sz="4800" dirty="0"/>
              <a:t> they were </a:t>
            </a:r>
            <a:r>
              <a:rPr lang="en-US" altLang="en-US" sz="4800" dirty="0" err="1"/>
              <a:t>trained.What</a:t>
            </a:r>
            <a:r>
              <a:rPr lang="en-US" altLang="en-US" sz="4800" dirty="0"/>
              <a:t> content was </a:t>
            </a:r>
            <a:r>
              <a:rPr lang="en-US" altLang="en-US" sz="4800" dirty="0" err="1"/>
              <a:t>covered.How</a:t>
            </a:r>
            <a:r>
              <a:rPr lang="en-US" altLang="en-US" sz="4800" dirty="0"/>
              <a:t> they were </a:t>
            </a:r>
            <a:r>
              <a:rPr lang="en-US" altLang="en-US" sz="4800" dirty="0" err="1"/>
              <a:t>trained.The</a:t>
            </a:r>
            <a:r>
              <a:rPr lang="en-US" altLang="en-US" sz="4800" dirty="0"/>
              <a:t> results of the </a:t>
            </a:r>
            <a:r>
              <a:rPr lang="en-US" altLang="en-US" sz="4800" dirty="0" err="1"/>
              <a:t>training.How</a:t>
            </a:r>
            <a:r>
              <a:rPr lang="en-US" altLang="en-US" sz="4800" dirty="0"/>
              <a:t> to Demonstrate </a:t>
            </a:r>
            <a:r>
              <a:rPr lang="en-US" altLang="en-US" sz="4800" dirty="0" err="1"/>
              <a:t>ComplianceWhile</a:t>
            </a:r>
            <a:r>
              <a:rPr lang="en-US" altLang="en-US" sz="4800" dirty="0"/>
              <a:t> there is no "official" HIPAA certification from the government, organizations demonstrate proof </a:t>
            </a:r>
            <a:r>
              <a:rPr lang="en-US" altLang="en-US" sz="4800" dirty="0" err="1"/>
              <a:t>through:Retention</a:t>
            </a:r>
            <a:r>
              <a:rPr lang="en-US" altLang="en-US" sz="4800" dirty="0"/>
              <a:t>: Maintaining documentation for at least six </a:t>
            </a:r>
            <a:r>
              <a:rPr lang="en-US" altLang="en-US" sz="4800" dirty="0" err="1"/>
              <a:t>years.Audits</a:t>
            </a:r>
            <a:r>
              <a:rPr lang="en-US" altLang="en-US" sz="4800" dirty="0"/>
              <a:t>: Conducting regular internal audits and self-</a:t>
            </a:r>
            <a:r>
              <a:rPr lang="en-US" altLang="en-US" sz="4800" dirty="0" err="1"/>
              <a:t>assessments.Reporting</a:t>
            </a:r>
            <a:r>
              <a:rPr lang="en-US" altLang="en-US" sz="4800" dirty="0"/>
              <a:t>: Utilizing reports from compliance software that tracks all HIPAA </a:t>
            </a:r>
            <a:r>
              <a:rPr lang="en-US" altLang="en-US" sz="4800" dirty="0" err="1"/>
              <a:t>activities.For</a:t>
            </a:r>
            <a:r>
              <a:rPr lang="en-US" altLang="en-US" sz="4800" dirty="0"/>
              <a:t> individuals asking about a "HIPAA notice," this is the Notice of Privacy Practices from providers that explains how their information is </a:t>
            </a:r>
            <a:r>
              <a:rPr lang="en-US" altLang="en-US" sz="4800" dirty="0" err="1"/>
              <a:t>used.AccountableHQHIPAA</a:t>
            </a:r>
            <a:r>
              <a:rPr lang="en-US" altLang="en-US" sz="4800" dirty="0"/>
              <a:t> Training Proof of Completion: Policies, Recordkeeping, and ...Jun 19, 2024 — HIPAA Training Documentation Requirements To demonstrate HIPAA training proof of completion, you need workforce training documenta...</a:t>
            </a:r>
            <a:r>
              <a:rPr lang="en-US" altLang="en-US" sz="4800" dirty="0" err="1"/>
              <a:t>AccountableHQProof</a:t>
            </a:r>
            <a:r>
              <a:rPr lang="en-US" altLang="en-US" sz="4800" dirty="0"/>
              <a:t> of HIPAA Training Completion: Requirements, Examples, and ...Jun 19, 2024 — To prove HIPAA training completion, capture the right data, keep it for the full retention period, and store clear evidence—certif...</a:t>
            </a:r>
            <a:r>
              <a:rPr lang="en-US" altLang="en-US" sz="4800" dirty="0" err="1"/>
              <a:t>HHS.govSummary</a:t>
            </a:r>
            <a:r>
              <a:rPr lang="en-US" altLang="en-US" sz="4800" dirty="0"/>
              <a:t> of the HIPAA Security Rule - </a:t>
            </a:r>
            <a:r>
              <a:rPr lang="en-US" altLang="en-US" sz="4800" dirty="0" err="1"/>
              <a:t>HHS.govDec</a:t>
            </a:r>
            <a:r>
              <a:rPr lang="en-US" altLang="en-US" sz="4800" dirty="0"/>
              <a:t> 30, 2024 — Policies and Procedures and Documentation Requirements * Policies and Procedures. A regulated entity must adopt reasonable and app...Show all   AI responses may include mistakes. For legal advice, consult a professional. Learn more </a:t>
            </a:r>
          </a:p>
        </p:txBody>
      </p:sp>
    </p:spTree>
    <p:extLst>
      <p:ext uri="{BB962C8B-B14F-4D97-AF65-F5344CB8AC3E}">
        <p14:creationId xmlns:p14="http://schemas.microsoft.com/office/powerpoint/2010/main" val="141579233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36</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HIPAA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761940"/>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Risk Assessments:                       Regular, written risk analyses detailing how electronic Protected Health Information (ePHI) is </a:t>
            </a:r>
            <a:r>
              <a:rPr lang="en-US" altLang="en-US" sz="4800" dirty="0" err="1"/>
              <a:t>secured.Policies</a:t>
            </a:r>
            <a:r>
              <a:rPr lang="en-US" altLang="en-US" sz="4800" dirty="0"/>
              <a:t> &amp; Procedures: Written documentation of security measures, including physical, administrative, and technical </a:t>
            </a:r>
            <a:r>
              <a:rPr lang="en-US" altLang="en-US" sz="4800" dirty="0" err="1"/>
              <a:t>safeguards.BAAs</a:t>
            </a:r>
            <a:r>
              <a:rPr lang="en-US" altLang="en-US" sz="4800" dirty="0"/>
              <a:t>: Signed agreements with third-party vendors (business associates) handling </a:t>
            </a:r>
            <a:r>
              <a:rPr lang="en-US" altLang="en-US" sz="4800" dirty="0" err="1"/>
              <a:t>PHI.Incident</a:t>
            </a:r>
            <a:r>
              <a:rPr lang="en-US" altLang="en-US" sz="4800" dirty="0"/>
              <a:t> Response Records: Documentation of any breach response </a:t>
            </a:r>
            <a:r>
              <a:rPr lang="en-US" altLang="en-US" sz="4800" dirty="0" err="1"/>
              <a:t>activities.Training</a:t>
            </a:r>
            <a:r>
              <a:rPr lang="en-US" altLang="en-US" sz="4800" dirty="0"/>
              <a:t> Documentation </a:t>
            </a:r>
            <a:r>
              <a:rPr lang="en-US" altLang="en-US" sz="4800" dirty="0" err="1"/>
              <a:t>RequirementsTo</a:t>
            </a:r>
            <a:r>
              <a:rPr lang="en-US" altLang="en-US" sz="4800" dirty="0"/>
              <a:t> stand up to an audit, training records must </a:t>
            </a:r>
            <a:r>
              <a:rPr lang="en-US" altLang="en-US" sz="4800" dirty="0" err="1"/>
              <a:t>show:Who</a:t>
            </a:r>
            <a:r>
              <a:rPr lang="en-US" altLang="en-US" sz="4800" dirty="0"/>
              <a:t> was </a:t>
            </a:r>
            <a:r>
              <a:rPr lang="en-US" altLang="en-US" sz="4800" dirty="0" err="1"/>
              <a:t>trained.When</a:t>
            </a:r>
            <a:r>
              <a:rPr lang="en-US" altLang="en-US" sz="4800" dirty="0"/>
              <a:t> they were </a:t>
            </a:r>
            <a:r>
              <a:rPr lang="en-US" altLang="en-US" sz="4800" dirty="0" err="1"/>
              <a:t>trained.What</a:t>
            </a:r>
            <a:r>
              <a:rPr lang="en-US" altLang="en-US" sz="4800" dirty="0"/>
              <a:t> content was </a:t>
            </a:r>
            <a:r>
              <a:rPr lang="en-US" altLang="en-US" sz="4800" dirty="0" err="1"/>
              <a:t>covered.How</a:t>
            </a:r>
            <a:r>
              <a:rPr lang="en-US" altLang="en-US" sz="4800" dirty="0"/>
              <a:t> they were </a:t>
            </a:r>
            <a:r>
              <a:rPr lang="en-US" altLang="en-US" sz="4800" dirty="0" err="1"/>
              <a:t>trained.The</a:t>
            </a:r>
            <a:r>
              <a:rPr lang="en-US" altLang="en-US" sz="4800" dirty="0"/>
              <a:t> results of the </a:t>
            </a:r>
            <a:r>
              <a:rPr lang="en-US" altLang="en-US" sz="4800" dirty="0" err="1"/>
              <a:t>training.How</a:t>
            </a:r>
            <a:r>
              <a:rPr lang="en-US" altLang="en-US" sz="4800" dirty="0"/>
              <a:t> to Demonstrate </a:t>
            </a:r>
            <a:r>
              <a:rPr lang="en-US" altLang="en-US" sz="4800" dirty="0" err="1"/>
              <a:t>ComplianceWhile</a:t>
            </a:r>
            <a:r>
              <a:rPr lang="en-US" altLang="en-US" sz="4800" dirty="0"/>
              <a:t> there is no "official" HIPAA certification from the government, organizations demonstrate proof </a:t>
            </a:r>
            <a:r>
              <a:rPr lang="en-US" altLang="en-US" sz="4800" dirty="0" err="1"/>
              <a:t>through:Retention</a:t>
            </a:r>
            <a:r>
              <a:rPr lang="en-US" altLang="en-US" sz="4800" dirty="0"/>
              <a:t>: Maintaining documentation for at least six </a:t>
            </a:r>
            <a:r>
              <a:rPr lang="en-US" altLang="en-US" sz="4800" dirty="0" err="1"/>
              <a:t>years.Audits</a:t>
            </a:r>
            <a:r>
              <a:rPr lang="en-US" altLang="en-US" sz="4800" dirty="0"/>
              <a:t>: Conducting regular internal audits and self-</a:t>
            </a:r>
            <a:r>
              <a:rPr lang="en-US" altLang="en-US" sz="4800" dirty="0" err="1"/>
              <a:t>assessments.Reporting</a:t>
            </a:r>
            <a:r>
              <a:rPr lang="en-US" altLang="en-US" sz="4800" dirty="0"/>
              <a:t>: Utilizing reports from compliance software that tracks all HIPAA </a:t>
            </a:r>
            <a:r>
              <a:rPr lang="en-US" altLang="en-US" sz="4800" dirty="0" err="1"/>
              <a:t>activities.For</a:t>
            </a:r>
            <a:r>
              <a:rPr lang="en-US" altLang="en-US" sz="4800" dirty="0"/>
              <a:t> individuals asking about a "HIPAA notice," this is the Notice of Privacy Practices from providers that explains how their information is </a:t>
            </a:r>
            <a:r>
              <a:rPr lang="en-US" altLang="en-US" sz="4800" dirty="0" err="1"/>
              <a:t>used.AccountableHQHIPAA</a:t>
            </a:r>
            <a:r>
              <a:rPr lang="en-US" altLang="en-US" sz="4800" dirty="0"/>
              <a:t> Training Proof of Completion: Policies, Recordkeeping, and ...Jun 19, 2024 — HIPAA Training Documentation Requirements To demonstrate HIPAA training proof of completion, you need workforce training documenta...</a:t>
            </a:r>
            <a:r>
              <a:rPr lang="en-US" altLang="en-US" sz="4800" dirty="0" err="1"/>
              <a:t>AccountableHQProof</a:t>
            </a:r>
            <a:r>
              <a:rPr lang="en-US" altLang="en-US" sz="4800" dirty="0"/>
              <a:t> of HIPAA Training Completion: Requirements, Examples, and ...Jun 19, 2024 — To prove HIPAA training completion, capture the right data, keep it for the full retention period, and store clear evidence—certif...</a:t>
            </a:r>
            <a:r>
              <a:rPr lang="en-US" altLang="en-US" sz="4800" dirty="0" err="1"/>
              <a:t>HHS.govSummary</a:t>
            </a:r>
            <a:r>
              <a:rPr lang="en-US" altLang="en-US" sz="4800" dirty="0"/>
              <a:t> of the HIPAA Security Rule - </a:t>
            </a:r>
            <a:r>
              <a:rPr lang="en-US" altLang="en-US" sz="4800" dirty="0" err="1"/>
              <a:t>HHS.govDec</a:t>
            </a:r>
            <a:r>
              <a:rPr lang="en-US" altLang="en-US" sz="4800" dirty="0"/>
              <a:t> 30, 2024 — Policies and Procedures and Documentation Requirements * Policies and Procedures. A regulated entity must adopt reasonable and app...Show all   AI responses may include mistakes. For legal advice, consult a professional. Learn more </a:t>
            </a:r>
          </a:p>
        </p:txBody>
      </p:sp>
    </p:spTree>
    <p:extLst>
      <p:ext uri="{BB962C8B-B14F-4D97-AF65-F5344CB8AC3E}">
        <p14:creationId xmlns:p14="http://schemas.microsoft.com/office/powerpoint/2010/main" val="374461500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37</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HIPAA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761940"/>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Policies &amp; Procedures: Written documentation of security measures, including physical, administrative, and technical </a:t>
            </a:r>
            <a:r>
              <a:rPr lang="en-US" altLang="en-US" sz="4800" dirty="0" err="1"/>
              <a:t>safeguards.BAAs</a:t>
            </a:r>
            <a:r>
              <a:rPr lang="en-US" altLang="en-US" sz="4800" dirty="0"/>
              <a:t>: Signed agreements with third-party vendors (business associates) handling </a:t>
            </a:r>
            <a:r>
              <a:rPr lang="en-US" altLang="en-US" sz="4800" dirty="0" err="1"/>
              <a:t>PHI.Incident</a:t>
            </a:r>
            <a:r>
              <a:rPr lang="en-US" altLang="en-US" sz="4800" dirty="0"/>
              <a:t> Response Records: Documentation of any breach response </a:t>
            </a:r>
            <a:r>
              <a:rPr lang="en-US" altLang="en-US" sz="4800" dirty="0" err="1"/>
              <a:t>activities.Training</a:t>
            </a:r>
            <a:r>
              <a:rPr lang="en-US" altLang="en-US" sz="4800" dirty="0"/>
              <a:t> Documentation </a:t>
            </a:r>
            <a:r>
              <a:rPr lang="en-US" altLang="en-US" sz="4800" dirty="0" err="1"/>
              <a:t>RequirementsTo</a:t>
            </a:r>
            <a:r>
              <a:rPr lang="en-US" altLang="en-US" sz="4800" dirty="0"/>
              <a:t> stand up to an audit, training records must </a:t>
            </a:r>
            <a:r>
              <a:rPr lang="en-US" altLang="en-US" sz="4800" dirty="0" err="1"/>
              <a:t>show:Who</a:t>
            </a:r>
            <a:r>
              <a:rPr lang="en-US" altLang="en-US" sz="4800" dirty="0"/>
              <a:t> was </a:t>
            </a:r>
            <a:r>
              <a:rPr lang="en-US" altLang="en-US" sz="4800" dirty="0" err="1"/>
              <a:t>trained.When</a:t>
            </a:r>
            <a:r>
              <a:rPr lang="en-US" altLang="en-US" sz="4800" dirty="0"/>
              <a:t> they were </a:t>
            </a:r>
            <a:r>
              <a:rPr lang="en-US" altLang="en-US" sz="4800" dirty="0" err="1"/>
              <a:t>trained.What</a:t>
            </a:r>
            <a:r>
              <a:rPr lang="en-US" altLang="en-US" sz="4800" dirty="0"/>
              <a:t> content was </a:t>
            </a:r>
            <a:r>
              <a:rPr lang="en-US" altLang="en-US" sz="4800" dirty="0" err="1"/>
              <a:t>covered.How</a:t>
            </a:r>
            <a:r>
              <a:rPr lang="en-US" altLang="en-US" sz="4800" dirty="0"/>
              <a:t> they were </a:t>
            </a:r>
            <a:r>
              <a:rPr lang="en-US" altLang="en-US" sz="4800" dirty="0" err="1"/>
              <a:t>trained.The</a:t>
            </a:r>
            <a:r>
              <a:rPr lang="en-US" altLang="en-US" sz="4800" dirty="0"/>
              <a:t> results of the </a:t>
            </a:r>
            <a:r>
              <a:rPr lang="en-US" altLang="en-US" sz="4800" dirty="0" err="1"/>
              <a:t>training.How</a:t>
            </a:r>
            <a:r>
              <a:rPr lang="en-US" altLang="en-US" sz="4800" dirty="0"/>
              <a:t> to Demonstrate </a:t>
            </a:r>
            <a:r>
              <a:rPr lang="en-US" altLang="en-US" sz="4800" dirty="0" err="1"/>
              <a:t>ComplianceWhile</a:t>
            </a:r>
            <a:r>
              <a:rPr lang="en-US" altLang="en-US" sz="4800" dirty="0"/>
              <a:t> there is no "official" HIPAA certification from the government, organizations demonstrate proof </a:t>
            </a:r>
            <a:r>
              <a:rPr lang="en-US" altLang="en-US" sz="4800" dirty="0" err="1"/>
              <a:t>through:Retention</a:t>
            </a:r>
            <a:r>
              <a:rPr lang="en-US" altLang="en-US" sz="4800" dirty="0"/>
              <a:t>: Maintaining documentation for at least six </a:t>
            </a:r>
            <a:r>
              <a:rPr lang="en-US" altLang="en-US" sz="4800" dirty="0" err="1"/>
              <a:t>years.Audits</a:t>
            </a:r>
            <a:r>
              <a:rPr lang="en-US" altLang="en-US" sz="4800" dirty="0"/>
              <a:t>: Conducting regular internal audits and self-</a:t>
            </a:r>
            <a:r>
              <a:rPr lang="en-US" altLang="en-US" sz="4800" dirty="0" err="1"/>
              <a:t>assessments.Reporting</a:t>
            </a:r>
            <a:r>
              <a:rPr lang="en-US" altLang="en-US" sz="4800" dirty="0"/>
              <a:t>: Utilizing reports from compliance software that tracks all HIPAA </a:t>
            </a:r>
            <a:r>
              <a:rPr lang="en-US" altLang="en-US" sz="4800" dirty="0" err="1"/>
              <a:t>activities.For</a:t>
            </a:r>
            <a:r>
              <a:rPr lang="en-US" altLang="en-US" sz="4800" dirty="0"/>
              <a:t> individuals asking about a "HIPAA notice," this is the Notice of Privacy Practices from providers that explains how their information is </a:t>
            </a:r>
            <a:r>
              <a:rPr lang="en-US" altLang="en-US" sz="4800" dirty="0" err="1"/>
              <a:t>used.AccountableHQHIPAA</a:t>
            </a:r>
            <a:r>
              <a:rPr lang="en-US" altLang="en-US" sz="4800" dirty="0"/>
              <a:t> Training Proof of Completion: Policies, Recordkeeping, and ...Jun 19, 2024 — HIPAA Training Documentation Requirements To demonstrate HIPAA training proof of completion, you need workforce training documenta...</a:t>
            </a:r>
            <a:r>
              <a:rPr lang="en-US" altLang="en-US" sz="4800" dirty="0" err="1"/>
              <a:t>AccountableHQProof</a:t>
            </a:r>
            <a:r>
              <a:rPr lang="en-US" altLang="en-US" sz="4800" dirty="0"/>
              <a:t> of HIPAA Training Completion: Requirements, Examples, and ...Jun 19, 2024 — To prove HIPAA training completion, capture the right data, keep it for the full retention period, and store clear evidence—certif...</a:t>
            </a:r>
            <a:r>
              <a:rPr lang="en-US" altLang="en-US" sz="4800" dirty="0" err="1"/>
              <a:t>HHS.govSummary</a:t>
            </a:r>
            <a:r>
              <a:rPr lang="en-US" altLang="en-US" sz="4800" dirty="0"/>
              <a:t> of the HIPAA Security Rule - </a:t>
            </a:r>
            <a:r>
              <a:rPr lang="en-US" altLang="en-US" sz="4800" dirty="0" err="1"/>
              <a:t>HHS.govDec</a:t>
            </a:r>
            <a:r>
              <a:rPr lang="en-US" altLang="en-US" sz="4800" dirty="0"/>
              <a:t> 30, 2024 — Policies and Procedures and Documentation Requirements * Policies and Procedures. A regulated entity must adopt reasonable and app...Show all   AI responses may include mistakes. For legal advice, consult a professional. Learn more </a:t>
            </a:r>
          </a:p>
        </p:txBody>
      </p:sp>
    </p:spTree>
    <p:extLst>
      <p:ext uri="{BB962C8B-B14F-4D97-AF65-F5344CB8AC3E}">
        <p14:creationId xmlns:p14="http://schemas.microsoft.com/office/powerpoint/2010/main" val="340776164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38</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HIPAA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761940"/>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BAAs: Signed agreements with third-party vendors (business associates) handling </a:t>
            </a:r>
            <a:r>
              <a:rPr lang="en-US" altLang="en-US" sz="4800" dirty="0" err="1"/>
              <a:t>PHI.Incident</a:t>
            </a:r>
            <a:r>
              <a:rPr lang="en-US" altLang="en-US" sz="4800" dirty="0"/>
              <a:t> Response Records: Documentation of any breach response </a:t>
            </a:r>
            <a:r>
              <a:rPr lang="en-US" altLang="en-US" sz="4800" dirty="0" err="1"/>
              <a:t>activities.Training</a:t>
            </a:r>
            <a:r>
              <a:rPr lang="en-US" altLang="en-US" sz="4800" dirty="0"/>
              <a:t> Documentation </a:t>
            </a:r>
            <a:r>
              <a:rPr lang="en-US" altLang="en-US" sz="4800" dirty="0" err="1"/>
              <a:t>RequirementsTo</a:t>
            </a:r>
            <a:r>
              <a:rPr lang="en-US" altLang="en-US" sz="4800" dirty="0"/>
              <a:t> stand up to an audit, training records must </a:t>
            </a:r>
            <a:r>
              <a:rPr lang="en-US" altLang="en-US" sz="4800" dirty="0" err="1"/>
              <a:t>show:Who</a:t>
            </a:r>
            <a:r>
              <a:rPr lang="en-US" altLang="en-US" sz="4800" dirty="0"/>
              <a:t> was </a:t>
            </a:r>
            <a:r>
              <a:rPr lang="en-US" altLang="en-US" sz="4800" dirty="0" err="1"/>
              <a:t>trained.When</a:t>
            </a:r>
            <a:r>
              <a:rPr lang="en-US" altLang="en-US" sz="4800" dirty="0"/>
              <a:t> they were </a:t>
            </a:r>
            <a:r>
              <a:rPr lang="en-US" altLang="en-US" sz="4800" dirty="0" err="1"/>
              <a:t>trained.What</a:t>
            </a:r>
            <a:r>
              <a:rPr lang="en-US" altLang="en-US" sz="4800" dirty="0"/>
              <a:t> content was </a:t>
            </a:r>
            <a:r>
              <a:rPr lang="en-US" altLang="en-US" sz="4800" dirty="0" err="1"/>
              <a:t>covered.How</a:t>
            </a:r>
            <a:r>
              <a:rPr lang="en-US" altLang="en-US" sz="4800" dirty="0"/>
              <a:t> they were </a:t>
            </a:r>
            <a:r>
              <a:rPr lang="en-US" altLang="en-US" sz="4800" dirty="0" err="1"/>
              <a:t>trained.The</a:t>
            </a:r>
            <a:r>
              <a:rPr lang="en-US" altLang="en-US" sz="4800" dirty="0"/>
              <a:t> results of the </a:t>
            </a:r>
            <a:r>
              <a:rPr lang="en-US" altLang="en-US" sz="4800" dirty="0" err="1"/>
              <a:t>training.How</a:t>
            </a:r>
            <a:r>
              <a:rPr lang="en-US" altLang="en-US" sz="4800" dirty="0"/>
              <a:t> to Demonstrate </a:t>
            </a:r>
            <a:r>
              <a:rPr lang="en-US" altLang="en-US" sz="4800" dirty="0" err="1"/>
              <a:t>ComplianceWhile</a:t>
            </a:r>
            <a:r>
              <a:rPr lang="en-US" altLang="en-US" sz="4800" dirty="0"/>
              <a:t> there is no "official" HIPAA certification from the government, organizations demonstrate proof </a:t>
            </a:r>
            <a:r>
              <a:rPr lang="en-US" altLang="en-US" sz="4800" dirty="0" err="1"/>
              <a:t>through:Retention</a:t>
            </a:r>
            <a:r>
              <a:rPr lang="en-US" altLang="en-US" sz="4800" dirty="0"/>
              <a:t>: Maintaining documentation for at least six </a:t>
            </a:r>
            <a:r>
              <a:rPr lang="en-US" altLang="en-US" sz="4800" dirty="0" err="1"/>
              <a:t>years.Audits</a:t>
            </a:r>
            <a:r>
              <a:rPr lang="en-US" altLang="en-US" sz="4800" dirty="0"/>
              <a:t>: Conducting regular internal audits and self-</a:t>
            </a:r>
            <a:r>
              <a:rPr lang="en-US" altLang="en-US" sz="4800" dirty="0" err="1"/>
              <a:t>assessments.Reporting</a:t>
            </a:r>
            <a:r>
              <a:rPr lang="en-US" altLang="en-US" sz="4800" dirty="0"/>
              <a:t>: Utilizing reports from compliance software that tracks all HIPAA </a:t>
            </a:r>
            <a:r>
              <a:rPr lang="en-US" altLang="en-US" sz="4800" dirty="0" err="1"/>
              <a:t>activities.For</a:t>
            </a:r>
            <a:r>
              <a:rPr lang="en-US" altLang="en-US" sz="4800" dirty="0"/>
              <a:t> individuals asking about a "HIPAA notice," this is the Notice of Privacy Practices from providers that explains how their information is </a:t>
            </a:r>
            <a:r>
              <a:rPr lang="en-US" altLang="en-US" sz="4800" dirty="0" err="1"/>
              <a:t>used.AccountableHQHIPAA</a:t>
            </a:r>
            <a:r>
              <a:rPr lang="en-US" altLang="en-US" sz="4800" dirty="0"/>
              <a:t> Training Proof of Completion: Policies, Recordkeeping, and ...Jun 19, 2024 — HIPAA Training Documentation Requirements To demonstrate HIPAA training proof of completion, you need workforce training documenta...</a:t>
            </a:r>
            <a:r>
              <a:rPr lang="en-US" altLang="en-US" sz="4800" dirty="0" err="1"/>
              <a:t>AccountableHQProof</a:t>
            </a:r>
            <a:r>
              <a:rPr lang="en-US" altLang="en-US" sz="4800" dirty="0"/>
              <a:t> of HIPAA Training Completion: Requirements, Examples, and ...Jun 19, 2024 — To prove HIPAA training completion, capture the right data, keep it for the full retention period, and store clear evidence—certif...</a:t>
            </a:r>
            <a:r>
              <a:rPr lang="en-US" altLang="en-US" sz="4800" dirty="0" err="1"/>
              <a:t>HHS.govSummary</a:t>
            </a:r>
            <a:r>
              <a:rPr lang="en-US" altLang="en-US" sz="4800" dirty="0"/>
              <a:t> of the HIPAA Security Rule - </a:t>
            </a:r>
            <a:r>
              <a:rPr lang="en-US" altLang="en-US" sz="4800" dirty="0" err="1"/>
              <a:t>HHS.govDec</a:t>
            </a:r>
            <a:r>
              <a:rPr lang="en-US" altLang="en-US" sz="4800" dirty="0"/>
              <a:t> 30, 2024 — Policies and Procedures and Documentation Requirements * Policies and Procedures. A regulated entity must adopt reasonable and app...Show all   AI responses may include mistakes. For legal advice, consult a professional. Learn more </a:t>
            </a:r>
          </a:p>
        </p:txBody>
      </p:sp>
    </p:spTree>
    <p:extLst>
      <p:ext uri="{BB962C8B-B14F-4D97-AF65-F5344CB8AC3E}">
        <p14:creationId xmlns:p14="http://schemas.microsoft.com/office/powerpoint/2010/main" val="216679986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39</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HIPAA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761940"/>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Incident Response Records: Documentation of any breach response </a:t>
            </a:r>
            <a:r>
              <a:rPr lang="en-US" altLang="en-US" sz="4800" dirty="0" err="1"/>
              <a:t>activities.Training</a:t>
            </a:r>
            <a:r>
              <a:rPr lang="en-US" altLang="en-US" sz="4800" dirty="0"/>
              <a:t> Documentation </a:t>
            </a:r>
            <a:r>
              <a:rPr lang="en-US" altLang="en-US" sz="4800" dirty="0" err="1"/>
              <a:t>RequirementsTo</a:t>
            </a:r>
            <a:r>
              <a:rPr lang="en-US" altLang="en-US" sz="4800" dirty="0"/>
              <a:t> stand up to an audit, training records must </a:t>
            </a:r>
            <a:r>
              <a:rPr lang="en-US" altLang="en-US" sz="4800" dirty="0" err="1"/>
              <a:t>show:Who</a:t>
            </a:r>
            <a:r>
              <a:rPr lang="en-US" altLang="en-US" sz="4800" dirty="0"/>
              <a:t> was </a:t>
            </a:r>
            <a:r>
              <a:rPr lang="en-US" altLang="en-US" sz="4800" dirty="0" err="1"/>
              <a:t>trained.When</a:t>
            </a:r>
            <a:r>
              <a:rPr lang="en-US" altLang="en-US" sz="4800" dirty="0"/>
              <a:t> they were </a:t>
            </a:r>
            <a:r>
              <a:rPr lang="en-US" altLang="en-US" sz="4800" dirty="0" err="1"/>
              <a:t>trained.What</a:t>
            </a:r>
            <a:r>
              <a:rPr lang="en-US" altLang="en-US" sz="4800" dirty="0"/>
              <a:t> content was </a:t>
            </a:r>
            <a:r>
              <a:rPr lang="en-US" altLang="en-US" sz="4800" dirty="0" err="1"/>
              <a:t>covered.How</a:t>
            </a:r>
            <a:r>
              <a:rPr lang="en-US" altLang="en-US" sz="4800" dirty="0"/>
              <a:t> they were </a:t>
            </a:r>
            <a:r>
              <a:rPr lang="en-US" altLang="en-US" sz="4800" dirty="0" err="1"/>
              <a:t>trained.The</a:t>
            </a:r>
            <a:r>
              <a:rPr lang="en-US" altLang="en-US" sz="4800" dirty="0"/>
              <a:t> results of the </a:t>
            </a:r>
            <a:r>
              <a:rPr lang="en-US" altLang="en-US" sz="4800" dirty="0" err="1"/>
              <a:t>training.How</a:t>
            </a:r>
            <a:r>
              <a:rPr lang="en-US" altLang="en-US" sz="4800" dirty="0"/>
              <a:t> to Demonstrate </a:t>
            </a:r>
            <a:r>
              <a:rPr lang="en-US" altLang="en-US" sz="4800" dirty="0" err="1"/>
              <a:t>ComplianceWhile</a:t>
            </a:r>
            <a:r>
              <a:rPr lang="en-US" altLang="en-US" sz="4800" dirty="0"/>
              <a:t> there is no "official" HIPAA certification from the government, organizations demonstrate proof </a:t>
            </a:r>
            <a:r>
              <a:rPr lang="en-US" altLang="en-US" sz="4800" dirty="0" err="1"/>
              <a:t>through:Retention</a:t>
            </a:r>
            <a:r>
              <a:rPr lang="en-US" altLang="en-US" sz="4800" dirty="0"/>
              <a:t>: Maintaining documentation for at least six </a:t>
            </a:r>
            <a:r>
              <a:rPr lang="en-US" altLang="en-US" sz="4800" dirty="0" err="1"/>
              <a:t>years.Audits</a:t>
            </a:r>
            <a:r>
              <a:rPr lang="en-US" altLang="en-US" sz="4800" dirty="0"/>
              <a:t>: Conducting regular internal audits and self-</a:t>
            </a:r>
            <a:r>
              <a:rPr lang="en-US" altLang="en-US" sz="4800" dirty="0" err="1"/>
              <a:t>assessments.Reporting</a:t>
            </a:r>
            <a:r>
              <a:rPr lang="en-US" altLang="en-US" sz="4800" dirty="0"/>
              <a:t>: Utilizing reports from compliance software that tracks all HIPAA </a:t>
            </a:r>
            <a:r>
              <a:rPr lang="en-US" altLang="en-US" sz="4800" dirty="0" err="1"/>
              <a:t>activities.For</a:t>
            </a:r>
            <a:r>
              <a:rPr lang="en-US" altLang="en-US" sz="4800" dirty="0"/>
              <a:t> individuals asking about a "HIPAA notice," this is the Notice of Privacy Practices from providers that explains how their information is </a:t>
            </a:r>
            <a:r>
              <a:rPr lang="en-US" altLang="en-US" sz="4800" dirty="0" err="1"/>
              <a:t>used.AccountableHQHIPAA</a:t>
            </a:r>
            <a:r>
              <a:rPr lang="en-US" altLang="en-US" sz="4800" dirty="0"/>
              <a:t> Training Proof of Completion: Policies, Recordkeeping, and ...Jun 19, 2024 — HIPAA Training Documentation Requirements To demonstrate HIPAA training proof of completion, you need workforce training documenta...</a:t>
            </a:r>
            <a:r>
              <a:rPr lang="en-US" altLang="en-US" sz="4800" dirty="0" err="1"/>
              <a:t>AccountableHQProof</a:t>
            </a:r>
            <a:r>
              <a:rPr lang="en-US" altLang="en-US" sz="4800" dirty="0"/>
              <a:t> of HIPAA Training Completion: Requirements, Examples, and ...Jun 19, 2024 — To prove HIPAA training completion, capture the right data, keep it for the full retention period, and store clear evidence—certif...</a:t>
            </a:r>
            <a:r>
              <a:rPr lang="en-US" altLang="en-US" sz="4800" dirty="0" err="1"/>
              <a:t>HHS.govSummary</a:t>
            </a:r>
            <a:r>
              <a:rPr lang="en-US" altLang="en-US" sz="4800" dirty="0"/>
              <a:t> of the HIPAA Security Rule - </a:t>
            </a:r>
            <a:r>
              <a:rPr lang="en-US" altLang="en-US" sz="4800" dirty="0" err="1"/>
              <a:t>HHS.govDec</a:t>
            </a:r>
            <a:r>
              <a:rPr lang="en-US" altLang="en-US" sz="4800" dirty="0"/>
              <a:t> 30, 2024 — Policies and Procedures and Documentation Requirements * Policies and Procedures. A regulated entity must adopt reasonable and app...Show all   AI responses may include mistakes. For legal advice, consult a professional. Learn more </a:t>
            </a:r>
          </a:p>
        </p:txBody>
      </p:sp>
    </p:spTree>
    <p:extLst>
      <p:ext uri="{BB962C8B-B14F-4D97-AF65-F5344CB8AC3E}">
        <p14:creationId xmlns:p14="http://schemas.microsoft.com/office/powerpoint/2010/main" val="352928961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4</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76318" y="76200"/>
            <a:ext cx="9067682" cy="129545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SECURITY CERTIFICATIONS</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1371654"/>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Zero </a:t>
            </a:r>
            <a:r>
              <a:rPr lang="en-US" altLang="en-US" sz="4800" dirty="0" err="1"/>
              <a:t>Knowlege</a:t>
            </a:r>
            <a:endParaRPr lang="en-US" altLang="en-US" sz="4800" dirty="0"/>
          </a:p>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HIPAA</a:t>
            </a:r>
          </a:p>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SOC 2</a:t>
            </a:r>
          </a:p>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GDPR</a:t>
            </a:r>
          </a:p>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endParaRPr lang="en-US" altLang="en-US" sz="480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40</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HIPAA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761940"/>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Training Documentation Requirements To stand up to an audit, training records must </a:t>
            </a:r>
            <a:r>
              <a:rPr lang="en-US" altLang="en-US" sz="4800" dirty="0" err="1"/>
              <a:t>show:Who</a:t>
            </a:r>
            <a:r>
              <a:rPr lang="en-US" altLang="en-US" sz="4800" dirty="0"/>
              <a:t> was </a:t>
            </a:r>
            <a:r>
              <a:rPr lang="en-US" altLang="en-US" sz="4800" dirty="0" err="1"/>
              <a:t>trained.When</a:t>
            </a:r>
            <a:r>
              <a:rPr lang="en-US" altLang="en-US" sz="4800" dirty="0"/>
              <a:t> they were </a:t>
            </a:r>
            <a:r>
              <a:rPr lang="en-US" altLang="en-US" sz="4800" dirty="0" err="1"/>
              <a:t>trained.What</a:t>
            </a:r>
            <a:r>
              <a:rPr lang="en-US" altLang="en-US" sz="4800" dirty="0"/>
              <a:t> content was </a:t>
            </a:r>
            <a:r>
              <a:rPr lang="en-US" altLang="en-US" sz="4800" dirty="0" err="1"/>
              <a:t>covered.How</a:t>
            </a:r>
            <a:r>
              <a:rPr lang="en-US" altLang="en-US" sz="4800" dirty="0"/>
              <a:t> they were trained.</a:t>
            </a:r>
          </a:p>
        </p:txBody>
      </p:sp>
    </p:spTree>
    <p:extLst>
      <p:ext uri="{BB962C8B-B14F-4D97-AF65-F5344CB8AC3E}">
        <p14:creationId xmlns:p14="http://schemas.microsoft.com/office/powerpoint/2010/main" val="260872305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41</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HIPAA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761940"/>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While there is no "official" HIPAA certification from the government, organizations demonstrate proof through:              Retention: Maintaining documentation for at least six years.</a:t>
            </a:r>
          </a:p>
        </p:txBody>
      </p:sp>
    </p:spTree>
    <p:extLst>
      <p:ext uri="{BB962C8B-B14F-4D97-AF65-F5344CB8AC3E}">
        <p14:creationId xmlns:p14="http://schemas.microsoft.com/office/powerpoint/2010/main" val="175273098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42</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HIPAA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761940"/>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Audits: Conducting regular internal audits and self-assessments.                          Reporting: Utilizing reports from compliance software that tracks all HIPAA activities.</a:t>
            </a:r>
          </a:p>
        </p:txBody>
      </p:sp>
    </p:spTree>
    <p:extLst>
      <p:ext uri="{BB962C8B-B14F-4D97-AF65-F5344CB8AC3E}">
        <p14:creationId xmlns:p14="http://schemas.microsoft.com/office/powerpoint/2010/main" val="87183402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43</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HIPAA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761940"/>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Audits: Conducting regular internal audits and self-assessments.                          Reporting: Utilizing reports from compliance software that tracks all HIPAA </a:t>
            </a:r>
            <a:r>
              <a:rPr lang="en-US" altLang="en-US" sz="4800" dirty="0" err="1"/>
              <a:t>activities.For</a:t>
            </a:r>
            <a:r>
              <a:rPr lang="en-US" altLang="en-US" sz="4800" dirty="0"/>
              <a:t> individuals asking about a "HIPAA notice," this is the Notice of Privacy Practices from providers that explains how their information is </a:t>
            </a:r>
            <a:r>
              <a:rPr lang="en-US" altLang="en-US" sz="4800" dirty="0" err="1"/>
              <a:t>used.AccountableHQHIPAA</a:t>
            </a:r>
            <a:r>
              <a:rPr lang="en-US" altLang="en-US" sz="4800" dirty="0"/>
              <a:t> Training Proof of Completion: Policies, Recordkeeping, and ...Jun 19, 2024 — HIPAA Training Documentation Requirements To demonstrate HIPAA training proof of completion, you need workforce training documenta...</a:t>
            </a:r>
            <a:r>
              <a:rPr lang="en-US" altLang="en-US" sz="4800" dirty="0" err="1"/>
              <a:t>AccountableHQProof</a:t>
            </a:r>
            <a:r>
              <a:rPr lang="en-US" altLang="en-US" sz="4800" dirty="0"/>
              <a:t> of HIPAA Training Completion: Requirements, Examples, and ...Jun 19, 2024 — To prove HIPAA training completion, capture the right data, keep it for the full retention period, and store clear evidence—certif...</a:t>
            </a:r>
            <a:r>
              <a:rPr lang="en-US" altLang="en-US" sz="4800" dirty="0" err="1"/>
              <a:t>HHS.govSummary</a:t>
            </a:r>
            <a:r>
              <a:rPr lang="en-US" altLang="en-US" sz="4800" dirty="0"/>
              <a:t> of the HIPAA Security Rule - </a:t>
            </a:r>
            <a:r>
              <a:rPr lang="en-US" altLang="en-US" sz="4800" dirty="0" err="1"/>
              <a:t>HHS.govDec</a:t>
            </a:r>
            <a:r>
              <a:rPr lang="en-US" altLang="en-US" sz="4800" dirty="0"/>
              <a:t> 30, 2024 — Policies and Procedures and Documentation Requirements * Policies and Procedures. A regulated entity must adopt reasonable and app...Show all   AI responses may include mistakes. For legal advice, consult a professional. Learn more </a:t>
            </a:r>
          </a:p>
        </p:txBody>
      </p:sp>
    </p:spTree>
    <p:extLst>
      <p:ext uri="{BB962C8B-B14F-4D97-AF65-F5344CB8AC3E}">
        <p14:creationId xmlns:p14="http://schemas.microsoft.com/office/powerpoint/2010/main" val="225628304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44</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SOC 2</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761940"/>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hlinkClick r:id="rId3"/>
              </a:rPr>
              <a:t>https://www.a-lign.com/articles/what-is-soc-2-complete-guide</a:t>
            </a:r>
            <a:endParaRPr lang="en-US" altLang="en-US" sz="4800" dirty="0"/>
          </a:p>
        </p:txBody>
      </p:sp>
    </p:spTree>
    <p:extLst>
      <p:ext uri="{BB962C8B-B14F-4D97-AF65-F5344CB8AC3E}">
        <p14:creationId xmlns:p14="http://schemas.microsoft.com/office/powerpoint/2010/main" val="342924840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45</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GDPR</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761940"/>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hlinkClick r:id="rId3"/>
              </a:rPr>
              <a:t>https://en.wikipedia.org/wiki/General_Data_Protection_Regulation</a:t>
            </a:r>
            <a:endParaRPr lang="en-US" altLang="en-US" sz="4800" dirty="0"/>
          </a:p>
        </p:txBody>
      </p:sp>
    </p:spTree>
    <p:extLst>
      <p:ext uri="{BB962C8B-B14F-4D97-AF65-F5344CB8AC3E}">
        <p14:creationId xmlns:p14="http://schemas.microsoft.com/office/powerpoint/2010/main" val="425670799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a:extLst>
              <a:ext uri="{FF2B5EF4-FFF2-40B4-BE49-F238E27FC236}">
                <a16:creationId xmlns:a16="http://schemas.microsoft.com/office/drawing/2014/main" id="{5FD7220C-DF8C-B478-6EE9-7AAC7A001545}"/>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01A043CF-958C-49F5-A36C-A2ADB9AA32DF}" type="slidenum">
              <a:rPr lang="en-US" altLang="en-US" sz="2400" smtClean="0">
                <a:latin typeface="Times New Roman" panose="02020603050405020304" pitchFamily="18" charset="0"/>
              </a:rPr>
              <a:pPr defTabSz="914400">
                <a:spcBef>
                  <a:spcPct val="0"/>
                </a:spcBef>
                <a:buClrTx/>
                <a:buFontTx/>
                <a:buNone/>
              </a:pPr>
              <a:t>46</a:t>
            </a:fld>
            <a:endParaRPr lang="en-US" altLang="en-US" sz="2400">
              <a:latin typeface="Times New Roman" panose="02020603050405020304" pitchFamily="18" charset="0"/>
            </a:endParaRPr>
          </a:p>
        </p:txBody>
      </p:sp>
    </p:spTree>
    <p:extLst>
      <p:ext uri="{BB962C8B-B14F-4D97-AF65-F5344CB8AC3E}">
        <p14:creationId xmlns:p14="http://schemas.microsoft.com/office/powerpoint/2010/main" val="135785214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5</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76318" y="76200"/>
            <a:ext cx="9067682" cy="129545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ZERO KNOWLEDGE</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914466"/>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A cloud storage service proves zero-knowledge by implementing client-side encryption, where data is encrypted on the user's device before transmission, ensuring the provider never holds the decryption keys. They prove this through open-source code auditing, independent third-party audits, and employing zero-knowledge proof protocols that verify passwords without storing </a:t>
            </a:r>
            <a:r>
              <a:rPr lang="en-US" altLang="en-US" sz="4800" dirty="0" err="1"/>
              <a:t>them.Here</a:t>
            </a:r>
            <a:r>
              <a:rPr lang="en-US" altLang="en-US" sz="4800" dirty="0"/>
              <a:t> is how a service proves they have zero </a:t>
            </a:r>
            <a:r>
              <a:rPr lang="en-US" altLang="en-US" sz="4800" dirty="0" err="1"/>
              <a:t>knowledge:Client-Side</a:t>
            </a:r>
            <a:r>
              <a:rPr lang="en-US" altLang="en-US" sz="4800" dirty="0"/>
              <a:t> Encryption (End-to-End): Data is encrypted on the user's device before leaving it. The server only receives encrypted "gibberish" and cannot decrypt it because it does not possess the user's private </a:t>
            </a:r>
            <a:r>
              <a:rPr lang="en-US" altLang="en-US" sz="4800" dirty="0" err="1"/>
              <a:t>key.Open</a:t>
            </a:r>
            <a:r>
              <a:rPr lang="en-US" altLang="en-US" sz="4800" dirty="0"/>
              <a:t> Source Code: The client-side code is publicly available for inspection. This allows security researchers to verify that the encryption actually happens locally and that no keys are transmitted to the </a:t>
            </a:r>
            <a:r>
              <a:rPr lang="en-US" altLang="en-US" sz="4800" dirty="0" err="1"/>
              <a:t>server.Third</a:t>
            </a:r>
            <a:r>
              <a:rPr lang="en-US" altLang="en-US" sz="4800" dirty="0"/>
              <a:t>-Party Audits: Credible providers employ independent security firms to audit their software and infrastructure to verify that no plaintext data or keys are </a:t>
            </a:r>
            <a:r>
              <a:rPr lang="en-US" altLang="en-US" sz="4800" dirty="0" err="1"/>
              <a:t>accessible.Zero</a:t>
            </a:r>
            <a:r>
              <a:rPr lang="en-US" altLang="en-US" sz="4800" dirty="0"/>
              <a:t>-Knowledge Proofs for Authentication: Instead of sending the actual password to the server, the client's device generates a cryptographic proof. The server uses this to verify the user knows the password without ever learning what the password </a:t>
            </a:r>
            <a:r>
              <a:rPr lang="en-US" altLang="en-US" sz="4800" dirty="0" err="1"/>
              <a:t>is.No</a:t>
            </a:r>
            <a:r>
              <a:rPr lang="en-US" altLang="en-US" sz="4800" dirty="0"/>
              <a:t> "Password Reset" Capability: A true zero-knowledge service cannot reset a forgotten password to grant access to existing files. If a user loses their passphrase/key, the data is permanently lost, proving the service did not have a </a:t>
            </a:r>
            <a:r>
              <a:rPr lang="en-US" altLang="en-US" sz="4800" dirty="0" err="1"/>
              <a:t>backdoor.Network</a:t>
            </a:r>
            <a:r>
              <a:rPr lang="en-US" altLang="en-US" sz="4800" dirty="0"/>
              <a:t> Analysis: Users can verify the service using tools like Wireshark or Fiddler to monitor network traffic to ensure no sensitive data is </a:t>
            </a:r>
            <a:r>
              <a:rPr lang="en-US" altLang="en-US" sz="4800" dirty="0" err="1"/>
              <a:t>sent.Key</a:t>
            </a:r>
            <a:r>
              <a:rPr lang="en-US" altLang="en-US" sz="4800" dirty="0"/>
              <a:t> </a:t>
            </a:r>
            <a:r>
              <a:rPr lang="en-US" altLang="en-US" sz="4800" dirty="0" err="1"/>
              <a:t>Indicators:Files</a:t>
            </a:r>
            <a:r>
              <a:rPr lang="en-US" altLang="en-US" sz="4800" dirty="0"/>
              <a:t> are encrypted before they leave the </a:t>
            </a:r>
            <a:r>
              <a:rPr lang="en-US" altLang="en-US" sz="4800" dirty="0" err="1"/>
              <a:t>device.The</a:t>
            </a:r>
            <a:r>
              <a:rPr lang="en-US" altLang="en-US" sz="4800" dirty="0"/>
              <a:t> provider cannot decrypt data, even with a </a:t>
            </a:r>
            <a:r>
              <a:rPr lang="en-US" altLang="en-US" sz="4800" dirty="0" err="1"/>
              <a:t>warrant.The</a:t>
            </a:r>
            <a:r>
              <a:rPr lang="en-US" altLang="en-US" sz="4800" dirty="0"/>
              <a:t> encryption key is generated from the user's password and never stored on the </a:t>
            </a:r>
            <a:r>
              <a:rPr lang="en-US" altLang="en-US" sz="4800" dirty="0" err="1"/>
              <a:t>server.Examples</a:t>
            </a:r>
            <a:r>
              <a:rPr lang="en-US" altLang="en-US" sz="4800" dirty="0"/>
              <a:t> of services that heavily promote zero-knowledge architectures include Proton and </a:t>
            </a:r>
            <a:r>
              <a:rPr lang="en-US" altLang="en-US" sz="4800" dirty="0" err="1"/>
              <a:t>Sync.com.ProtonWhat</a:t>
            </a:r>
            <a:r>
              <a:rPr lang="en-US" altLang="en-US" sz="4800" dirty="0"/>
              <a:t> is zero-knowledge cloud storage? | </a:t>
            </a:r>
            <a:r>
              <a:rPr lang="en-US" altLang="en-US" sz="4800" dirty="0" err="1"/>
              <a:t>ProtonJun</a:t>
            </a:r>
            <a:r>
              <a:rPr lang="en-US" altLang="en-US" sz="4800" dirty="0"/>
              <a:t> 23, 2023 — Data in transit is information on the move: It's traveling across the internet on its way from server to server until it reaches </a:t>
            </a:r>
            <a:r>
              <a:rPr lang="en-US" altLang="en-US" sz="4800" dirty="0" err="1"/>
              <a:t>i</a:t>
            </a:r>
            <a:r>
              <a:rPr lang="en-US" altLang="en-US" sz="4800" dirty="0"/>
              <a:t>...Information Security Stack </a:t>
            </a:r>
            <a:r>
              <a:rPr lang="en-US" altLang="en-US" sz="4800" dirty="0" err="1"/>
              <a:t>ExchangeHow</a:t>
            </a:r>
            <a:r>
              <a:rPr lang="en-US" altLang="en-US" sz="4800" dirty="0"/>
              <a:t> could a system be </a:t>
            </a:r>
            <a:r>
              <a:rPr lang="en-US" altLang="en-US" sz="4800" dirty="0" err="1"/>
              <a:t>zero-knowledge?Aug</a:t>
            </a:r>
            <a:r>
              <a:rPr lang="en-US" altLang="en-US" sz="4800" dirty="0"/>
              <a:t> 28, 2014 — 2 Answers. Sorted by: 11. In the simplest models for symmetric (reversible) encryption, you just need a decryption key - which can...MeegleZero-Knowledge Proof For Cloud Storage - </a:t>
            </a:r>
            <a:r>
              <a:rPr lang="en-US" altLang="en-US" sz="4800" dirty="0" err="1"/>
              <a:t>MeegleWhat</a:t>
            </a:r>
            <a:r>
              <a:rPr lang="en-US" altLang="en-US" sz="4800" dirty="0"/>
              <a:t> is Zero-Knowledge Proof? Zero-Knowledge Proof (ZKP) is a cryptographic protocol that allows one party (the prover) to prove t...Show all   AI can make mistakes, so double-check responses </a:t>
            </a:r>
          </a:p>
        </p:txBody>
      </p:sp>
    </p:spTree>
    <p:extLst>
      <p:ext uri="{BB962C8B-B14F-4D97-AF65-F5344CB8AC3E}">
        <p14:creationId xmlns:p14="http://schemas.microsoft.com/office/powerpoint/2010/main" val="305961663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6</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ZERO KNOWLEDGE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914466"/>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Here is how a service proves they have zero knowledge:             Client-Side Encryption (End-to-End): Data is encrypted on the user's device before leaving it. </a:t>
            </a:r>
          </a:p>
        </p:txBody>
      </p:sp>
    </p:spTree>
    <p:extLst>
      <p:ext uri="{BB962C8B-B14F-4D97-AF65-F5344CB8AC3E}">
        <p14:creationId xmlns:p14="http://schemas.microsoft.com/office/powerpoint/2010/main" val="98089320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7</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ZERO KNOWLEDGE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914466"/>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Here is how a service proves they have zero knowledge:             Client-Side Encryption (End-to-End): Data is encrypted on the user's device before leaving it. The server only receives encrypted "gibberish" and cannot decrypt it because it does not possess the user's private </a:t>
            </a:r>
            <a:r>
              <a:rPr lang="en-US" altLang="en-US" sz="4800" dirty="0" err="1"/>
              <a:t>key.Open</a:t>
            </a:r>
            <a:r>
              <a:rPr lang="en-US" altLang="en-US" sz="4800" dirty="0"/>
              <a:t> Source Code: The client-side code is publicly available for inspection. This allows security researchers to verify that the encryption actually happens locally and that no keys are transmitted to the </a:t>
            </a:r>
            <a:r>
              <a:rPr lang="en-US" altLang="en-US" sz="4800" dirty="0" err="1"/>
              <a:t>server.Third</a:t>
            </a:r>
            <a:r>
              <a:rPr lang="en-US" altLang="en-US" sz="4800" dirty="0"/>
              <a:t>-Party Audits: Credible providers employ independent security firms to audit their software and infrastructure to verify that no plaintext data or keys are </a:t>
            </a:r>
            <a:r>
              <a:rPr lang="en-US" altLang="en-US" sz="4800" dirty="0" err="1"/>
              <a:t>accessible.Zero</a:t>
            </a:r>
            <a:r>
              <a:rPr lang="en-US" altLang="en-US" sz="4800" dirty="0"/>
              <a:t>-Knowledge Proofs for Authentication: Instead of sending the actual password to the server, the client's device generates a cryptographic proof. The server uses this to verify the user knows the password without ever learning what the password </a:t>
            </a:r>
            <a:r>
              <a:rPr lang="en-US" altLang="en-US" sz="4800" dirty="0" err="1"/>
              <a:t>is.No</a:t>
            </a:r>
            <a:r>
              <a:rPr lang="en-US" altLang="en-US" sz="4800" dirty="0"/>
              <a:t> "Password Reset" Capability: A true zero-knowledge service cannot reset a forgotten password to grant access to existing files. If a user loses their passphrase/key, the data is permanently lost, proving the service did not have a </a:t>
            </a:r>
            <a:r>
              <a:rPr lang="en-US" altLang="en-US" sz="4800" dirty="0" err="1"/>
              <a:t>backdoor.Network</a:t>
            </a:r>
            <a:r>
              <a:rPr lang="en-US" altLang="en-US" sz="4800" dirty="0"/>
              <a:t> Analysis: Users can verify the service using tools like Wireshark or Fiddler to monitor network traffic to ensure no sensitive data is </a:t>
            </a:r>
            <a:r>
              <a:rPr lang="en-US" altLang="en-US" sz="4800" dirty="0" err="1"/>
              <a:t>sent.Key</a:t>
            </a:r>
            <a:r>
              <a:rPr lang="en-US" altLang="en-US" sz="4800" dirty="0"/>
              <a:t> </a:t>
            </a:r>
            <a:r>
              <a:rPr lang="en-US" altLang="en-US" sz="4800" dirty="0" err="1"/>
              <a:t>Indicators:Files</a:t>
            </a:r>
            <a:r>
              <a:rPr lang="en-US" altLang="en-US" sz="4800" dirty="0"/>
              <a:t> are encrypted before they leave the </a:t>
            </a:r>
            <a:r>
              <a:rPr lang="en-US" altLang="en-US" sz="4800" dirty="0" err="1"/>
              <a:t>device.The</a:t>
            </a:r>
            <a:r>
              <a:rPr lang="en-US" altLang="en-US" sz="4800" dirty="0"/>
              <a:t> provider cannot decrypt data, even with a </a:t>
            </a:r>
            <a:r>
              <a:rPr lang="en-US" altLang="en-US" sz="4800" dirty="0" err="1"/>
              <a:t>warrant.The</a:t>
            </a:r>
            <a:r>
              <a:rPr lang="en-US" altLang="en-US" sz="4800" dirty="0"/>
              <a:t> encryption key is generated from the user's password and never stored on the </a:t>
            </a:r>
            <a:r>
              <a:rPr lang="en-US" altLang="en-US" sz="4800" dirty="0" err="1"/>
              <a:t>server.Examples</a:t>
            </a:r>
            <a:r>
              <a:rPr lang="en-US" altLang="en-US" sz="4800" dirty="0"/>
              <a:t> of services that heavily promote zero-knowledge architectures include Proton and </a:t>
            </a:r>
            <a:r>
              <a:rPr lang="en-US" altLang="en-US" sz="4800" dirty="0" err="1"/>
              <a:t>Sync.com.ProtonWhat</a:t>
            </a:r>
            <a:r>
              <a:rPr lang="en-US" altLang="en-US" sz="4800" dirty="0"/>
              <a:t> is zero-knowledge cloud storage? | </a:t>
            </a:r>
            <a:r>
              <a:rPr lang="en-US" altLang="en-US" sz="4800" dirty="0" err="1"/>
              <a:t>ProtonJun</a:t>
            </a:r>
            <a:r>
              <a:rPr lang="en-US" altLang="en-US" sz="4800" dirty="0"/>
              <a:t> 23, 2023 — Data in transit is information on the move: It's traveling across the internet on its way from server to server until it reaches </a:t>
            </a:r>
            <a:r>
              <a:rPr lang="en-US" altLang="en-US" sz="4800" dirty="0" err="1"/>
              <a:t>i</a:t>
            </a:r>
            <a:r>
              <a:rPr lang="en-US" altLang="en-US" sz="4800" dirty="0"/>
              <a:t>...Information Security Stack </a:t>
            </a:r>
            <a:r>
              <a:rPr lang="en-US" altLang="en-US" sz="4800" dirty="0" err="1"/>
              <a:t>ExchangeHow</a:t>
            </a:r>
            <a:r>
              <a:rPr lang="en-US" altLang="en-US" sz="4800" dirty="0"/>
              <a:t> could a system be </a:t>
            </a:r>
            <a:r>
              <a:rPr lang="en-US" altLang="en-US" sz="4800" dirty="0" err="1"/>
              <a:t>zero-knowledge?Aug</a:t>
            </a:r>
            <a:r>
              <a:rPr lang="en-US" altLang="en-US" sz="4800" dirty="0"/>
              <a:t> 28, 2014 — 2 Answers. Sorted by: 11. In the simplest models for symmetric (reversible) encryption, you just need a decryption key - which can...MeegleZero-Knowledge Proof For Cloud Storage - </a:t>
            </a:r>
            <a:r>
              <a:rPr lang="en-US" altLang="en-US" sz="4800" dirty="0" err="1"/>
              <a:t>MeegleWhat</a:t>
            </a:r>
            <a:r>
              <a:rPr lang="en-US" altLang="en-US" sz="4800" dirty="0"/>
              <a:t> is Zero-Knowledge Proof? Zero-Knowledge Proof (ZKP) is a cryptographic protocol that allows one party (the prover) to prove t...Show all   AI can make mistakes, so double-check responses </a:t>
            </a:r>
          </a:p>
        </p:txBody>
      </p:sp>
    </p:spTree>
    <p:extLst>
      <p:ext uri="{BB962C8B-B14F-4D97-AF65-F5344CB8AC3E}">
        <p14:creationId xmlns:p14="http://schemas.microsoft.com/office/powerpoint/2010/main" val="114377930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8</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ZERO KNOWLEDGE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914466"/>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The server only receives encrypted "gibberish" and cannot decrypt it because it does not possess the user's private key.</a:t>
            </a:r>
          </a:p>
        </p:txBody>
      </p:sp>
    </p:spTree>
    <p:extLst>
      <p:ext uri="{BB962C8B-B14F-4D97-AF65-F5344CB8AC3E}">
        <p14:creationId xmlns:p14="http://schemas.microsoft.com/office/powerpoint/2010/main" val="45554111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C28AE3DC-6CD6-9A95-2B89-6F914F84A3E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defTabSz="914400">
              <a:spcBef>
                <a:spcPct val="0"/>
              </a:spcBef>
              <a:buClrTx/>
              <a:buFontTx/>
              <a:buNone/>
            </a:pPr>
            <a:fld id="{3C25CD89-7554-4EE7-91BE-677A8DEBA95A}" type="slidenum">
              <a:rPr lang="en-US" altLang="en-US" sz="2400" smtClean="0">
                <a:latin typeface="Times New Roman" panose="02020603050405020304" pitchFamily="18" charset="0"/>
              </a:rPr>
              <a:pPr defTabSz="914400">
                <a:spcBef>
                  <a:spcPct val="0"/>
                </a:spcBef>
                <a:buClrTx/>
                <a:buFontTx/>
                <a:buNone/>
              </a:pPr>
              <a:t>9</a:t>
            </a:fld>
            <a:endParaRPr lang="en-US" altLang="en-US" sz="2400">
              <a:latin typeface="Times New Roman" panose="02020603050405020304" pitchFamily="18" charset="0"/>
            </a:endParaRPr>
          </a:p>
        </p:txBody>
      </p:sp>
      <p:sp>
        <p:nvSpPr>
          <p:cNvPr id="24579" name="Rectangle 1">
            <a:extLst>
              <a:ext uri="{FF2B5EF4-FFF2-40B4-BE49-F238E27FC236}">
                <a16:creationId xmlns:a16="http://schemas.microsoft.com/office/drawing/2014/main" id="{DB133222-2833-C6E7-A04D-4D73E7E5BB44}"/>
              </a:ext>
            </a:extLst>
          </p:cNvPr>
          <p:cNvSpPr>
            <a:spLocks noGrp="1" noChangeArrowheads="1"/>
          </p:cNvSpPr>
          <p:nvPr>
            <p:ph type="title"/>
          </p:nvPr>
        </p:nvSpPr>
        <p:spPr>
          <a:xfrm>
            <a:off x="152516" y="76200"/>
            <a:ext cx="8991484" cy="914334"/>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ZERO KNOWLEDGE (continued)</a:t>
            </a:r>
          </a:p>
        </p:txBody>
      </p:sp>
      <p:sp>
        <p:nvSpPr>
          <p:cNvPr id="24580" name="Rectangle 2">
            <a:extLst>
              <a:ext uri="{FF2B5EF4-FFF2-40B4-BE49-F238E27FC236}">
                <a16:creationId xmlns:a16="http://schemas.microsoft.com/office/drawing/2014/main" id="{63A74B3D-0290-1F89-B366-875E2C7D73FE}"/>
              </a:ext>
            </a:extLst>
          </p:cNvPr>
          <p:cNvSpPr>
            <a:spLocks noGrp="1" noChangeArrowheads="1"/>
          </p:cNvSpPr>
          <p:nvPr>
            <p:ph type="body" idx="1"/>
          </p:nvPr>
        </p:nvSpPr>
        <p:spPr>
          <a:xfrm>
            <a:off x="0" y="914466"/>
            <a:ext cx="9144000" cy="4953000"/>
          </a:xfrm>
        </p:spPr>
        <p:txBody>
          <a:bodyPr/>
          <a:lstStyle/>
          <a:p>
            <a:pPr marL="1028700" indent="-685800" eaLnBrk="1" hangingPunct="1">
              <a:spcBef>
                <a:spcPts val="900"/>
              </a:spcBef>
              <a:buClrTx/>
              <a:buFont typeface="Courier New" panose="02070309020205020404" pitchFamily="49" charset="0"/>
              <a:buChar char="o"/>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800" dirty="0"/>
              <a:t>They prove this through open-source code auditing, independent third-party audits, and employing zero-knowledge proof protocols that verify passwords without storing them.</a:t>
            </a:r>
          </a:p>
        </p:txBody>
      </p:sp>
    </p:spTree>
    <p:extLst>
      <p:ext uri="{BB962C8B-B14F-4D97-AF65-F5344CB8AC3E}">
        <p14:creationId xmlns:p14="http://schemas.microsoft.com/office/powerpoint/2010/main" val="117944066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Tx/>
          <a:buSzTx/>
          <a:buFont typeface="Arial" panose="020B0604020202020204" pitchFamily="34" charset="0"/>
          <a:buNone/>
          <a:tabLst/>
          <a:defRPr kumimoji="0" lang="en-GB" altLang="en-US" sz="4000" b="0" i="0" u="none" strike="noStrike" cap="none" normalizeH="0" baseline="-25000" smtClean="0">
            <a:ln>
              <a:noFill/>
            </a:ln>
            <a:solidFill>
              <a:schemeClr val="bg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Tx/>
          <a:buSzTx/>
          <a:buFont typeface="Arial" panose="020B0604020202020204" pitchFamily="34" charset="0"/>
          <a:buNone/>
          <a:tabLst/>
          <a:defRPr kumimoji="0" lang="en-GB" altLang="en-US" sz="4000" b="0" i="0" u="none" strike="noStrike" cap="none" normalizeH="0" baseline="-25000" smtClean="0">
            <a:ln>
              <a:noFill/>
            </a:ln>
            <a:solidFill>
              <a:schemeClr val="bg1"/>
            </a:solidFill>
            <a:effectLst/>
            <a:latin typeface="Arial" panose="020B0604020202020204" pitchFamily="34" charset="0"/>
            <a:cs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00FF"/>
        </a:hlink>
        <a:folHlink>
          <a:srgbClr val="FF00FF"/>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FF00FF"/>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efault Design">
  <a:themeElements>
    <a:clrScheme name="1_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Tx/>
          <a:buSzTx/>
          <a:buFont typeface="Arial" panose="020B0604020202020204" pitchFamily="34" charset="0"/>
          <a:buNone/>
          <a:tabLst/>
          <a:defRPr kumimoji="0" lang="en-GB" altLang="en-US" sz="4000" b="0" i="0" u="none" strike="noStrike" cap="none" normalizeH="0" baseline="-25000" smtClean="0">
            <a:ln>
              <a:noFill/>
            </a:ln>
            <a:solidFill>
              <a:schemeClr val="bg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Tx/>
          <a:buSzTx/>
          <a:buFont typeface="Arial" panose="020B0604020202020204" pitchFamily="34" charset="0"/>
          <a:buNone/>
          <a:tabLst/>
          <a:defRPr kumimoji="0" lang="en-GB" altLang="en-US" sz="4000" b="0" i="0" u="none" strike="noStrike" cap="none" normalizeH="0" baseline="-25000" smtClean="0">
            <a:ln>
              <a:noFill/>
            </a:ln>
            <a:solidFill>
              <a:schemeClr val="bg1"/>
            </a:solidFill>
            <a:effectLst/>
            <a:latin typeface="Arial" panose="020B0604020202020204" pitchFamily="34" charset="0"/>
            <a:cs typeface="Arial" panose="020B0604020202020204" pitchFamily="34" charset="0"/>
          </a:defRPr>
        </a:defPPr>
      </a:lstStyle>
    </a:lnDef>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00FF"/>
        </a:hlink>
        <a:folHlink>
          <a:srgbClr val="FF00FF"/>
        </a:folHlink>
      </a:clrScheme>
      <a:clrMap bg1="lt1" tx1="dk1" bg2="lt2" tx2="dk2" accent1="accent1" accent2="accent2" accent3="accent3" accent4="accent4" accent5="accent5" accent6="accent6" hlink="hlink" folHlink="folHlink"/>
    </a:extraClrScheme>
    <a:extraClrScheme>
      <a:clrScheme name="1_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FF00FF"/>
        </a:folHlink>
      </a:clrScheme>
      <a:clrMap bg1="lt1" tx1="dk1" bg2="lt2" tx2="dk2" accent1="accent1" accent2="accent2" accent3="accent3" accent4="accent4" accent5="accent5" accent6="accent6" hlink="hlink" folHlink="folHlink"/>
    </a:extraClrScheme>
    <a:extraClrScheme>
      <a:clrScheme name="1_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Default Design">
  <a:themeElements>
    <a:clrScheme name="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4000" b="0" i="0" u="none" strike="noStrike" cap="none" normalizeH="0" baseline="-2500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4000" b="0" i="0" u="none" strike="noStrike" cap="none" normalizeH="0" baseline="-25000" smtClean="0">
            <a:ln>
              <a:noFill/>
            </a:ln>
            <a:solidFill>
              <a:schemeClr val="bg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00FF"/>
        </a:hlink>
        <a:folHlink>
          <a:srgbClr val="FF00FF"/>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FF00FF"/>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6575</TotalTime>
  <Words>6170</Words>
  <Application>Microsoft Office PowerPoint</Application>
  <PresentationFormat>On-screen Show (4:3)</PresentationFormat>
  <Paragraphs>186</Paragraphs>
  <Slides>46</Slides>
  <Notes>44</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46</vt:i4>
      </vt:variant>
    </vt:vector>
  </HeadingPairs>
  <TitlesOfParts>
    <vt:vector size="53" baseType="lpstr">
      <vt:lpstr>Arial</vt:lpstr>
      <vt:lpstr>Courier New</vt:lpstr>
      <vt:lpstr>Georgia</vt:lpstr>
      <vt:lpstr>Times New Roman</vt:lpstr>
      <vt:lpstr>Default Design</vt:lpstr>
      <vt:lpstr>1_Default Design</vt:lpstr>
      <vt:lpstr>3_Default Design</vt:lpstr>
      <vt:lpstr>PowerPoint Presentation</vt:lpstr>
      <vt:lpstr>Web location for this presentation:</vt:lpstr>
      <vt:lpstr>SUMMARY</vt:lpstr>
      <vt:lpstr>SECURITY CERTIFICATIONS</vt:lpstr>
      <vt:lpstr>ZERO KNOWLEDGE</vt:lpstr>
      <vt:lpstr>ZERO KNOWLEDGE (continued)</vt:lpstr>
      <vt:lpstr>ZERO KNOWLEDGE (continued)</vt:lpstr>
      <vt:lpstr>ZERO KNOWLEDGE (continued)</vt:lpstr>
      <vt:lpstr>ZERO KNOWLEDGE (continued)</vt:lpstr>
      <vt:lpstr>ZERO KNOWLEDGE (continued)</vt:lpstr>
      <vt:lpstr>ZERO KNOWLEDGE (continued)</vt:lpstr>
      <vt:lpstr>ZERO KNOWLEDGE (continued)</vt:lpstr>
      <vt:lpstr>ZERO KNOWLEDGE (continued)</vt:lpstr>
      <vt:lpstr>ZERO KNOWLEDGE (continued)</vt:lpstr>
      <vt:lpstr>ZERO KNOWLEDGE (continued)</vt:lpstr>
      <vt:lpstr>ZERO KNOWLEDGE (continued)</vt:lpstr>
      <vt:lpstr>ZERO KNOWLEDGE (continued)</vt:lpstr>
      <vt:lpstr>ZERO KNOWLEDGE (continued)</vt:lpstr>
      <vt:lpstr>ZERO KNOWLEDGE (continued)</vt:lpstr>
      <vt:lpstr>ZERO KNOWLEDGE (continued)</vt:lpstr>
      <vt:lpstr>ZERO KNOWLEDGE (continued)</vt:lpstr>
      <vt:lpstr>HIPAA</vt:lpstr>
      <vt:lpstr>HIPAA (continued)</vt:lpstr>
      <vt:lpstr>HIPAA (continued)</vt:lpstr>
      <vt:lpstr>HIPAA (continued)</vt:lpstr>
      <vt:lpstr>HIPAA (continued)</vt:lpstr>
      <vt:lpstr>HIPAA (continued)</vt:lpstr>
      <vt:lpstr>HIPAA (continued)</vt:lpstr>
      <vt:lpstr>HIPAA (continued)</vt:lpstr>
      <vt:lpstr>HIPAA (continued)</vt:lpstr>
      <vt:lpstr>HIPAA (continued)</vt:lpstr>
      <vt:lpstr>HIPAA (continued)</vt:lpstr>
      <vt:lpstr>HIPAA (continued)</vt:lpstr>
      <vt:lpstr>HIPAA (continued)</vt:lpstr>
      <vt:lpstr>HIPAA (continued)</vt:lpstr>
      <vt:lpstr>HIPAA (continued)</vt:lpstr>
      <vt:lpstr>HIPAA (continued)</vt:lpstr>
      <vt:lpstr>HIPAA (continued)</vt:lpstr>
      <vt:lpstr>HIPAA (continued)</vt:lpstr>
      <vt:lpstr>HIPAA (continued)</vt:lpstr>
      <vt:lpstr>HIPAA (continued)</vt:lpstr>
      <vt:lpstr>HIPAA (continued)</vt:lpstr>
      <vt:lpstr>HIPAA (continued)</vt:lpstr>
      <vt:lpstr>SOC 2</vt:lpstr>
      <vt:lpstr>GDPR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testuser</dc:creator>
  <cp:lastModifiedBy>Francis Chao</cp:lastModifiedBy>
  <cp:revision>753</cp:revision>
  <dcterms:modified xsi:type="dcterms:W3CDTF">2026-05-07T18:34:19Z</dcterms:modified>
</cp:coreProperties>
</file>