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7"/>
  </p:notesMasterIdLst>
  <p:sldIdLst>
    <p:sldId id="794" r:id="rId2"/>
    <p:sldId id="625" r:id="rId3"/>
    <p:sldId id="257" r:id="rId4"/>
    <p:sldId id="1024" r:id="rId5"/>
    <p:sldId id="1460" r:id="rId6"/>
    <p:sldId id="1423" r:id="rId7"/>
    <p:sldId id="1464" r:id="rId8"/>
    <p:sldId id="1422" r:id="rId9"/>
    <p:sldId id="1462" r:id="rId10"/>
    <p:sldId id="1463" r:id="rId11"/>
    <p:sldId id="1079" r:id="rId12"/>
    <p:sldId id="1081" r:id="rId13"/>
    <p:sldId id="1082" r:id="rId14"/>
    <p:sldId id="1466" r:id="rId15"/>
    <p:sldId id="1465" r:id="rId16"/>
  </p:sldIdLst>
  <p:sldSz cx="9144000" cy="6858000" type="screen4x3"/>
  <p:notesSz cx="7053263" cy="9356725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7">
          <p15:clr>
            <a:srgbClr val="A4A3A4"/>
          </p15:clr>
        </p15:guide>
        <p15:guide id="2" pos="22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189" autoAdjust="0"/>
    <p:restoredTop sz="94660"/>
  </p:normalViewPr>
  <p:slideViewPr>
    <p:cSldViewPr>
      <p:cViewPr varScale="1">
        <p:scale>
          <a:sx n="82" d="100"/>
          <a:sy n="82" d="100"/>
        </p:scale>
        <p:origin x="120" y="53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47"/>
        <p:guide pos="22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">
            <a:extLst>
              <a:ext uri="{FF2B5EF4-FFF2-40B4-BE49-F238E27FC236}">
                <a16:creationId xmlns:a16="http://schemas.microsoft.com/office/drawing/2014/main" id="{3E81E1B1-F263-4E01-B215-4EE576066E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053263" cy="93567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8697" tIns="44348" rIns="88697" bIns="4434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32162877-2D6C-4FDE-84B6-B48998B6A43B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055938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85" tIns="47988" rIns="92285" bIns="47988" numCol="1" anchor="t" anchorCtr="0" compatLnSpc="1">
            <a:prstTxWarp prst="textNoShape">
              <a:avLst/>
            </a:prstTxWarp>
          </a:bodyPr>
          <a:lstStyle>
            <a:lvl1pPr defTabSz="468122" eaLnBrk="1" hangingPunct="1">
              <a:buClrTx/>
              <a:buSzPct val="100000"/>
              <a:buFontTx/>
              <a:buNone/>
              <a:tabLst>
                <a:tab pos="0" algn="l"/>
                <a:tab pos="937784" algn="l"/>
                <a:tab pos="1875568" algn="l"/>
                <a:tab pos="2813352" algn="l"/>
                <a:tab pos="3751136" algn="l"/>
                <a:tab pos="4687380" algn="l"/>
                <a:tab pos="5625164" algn="l"/>
                <a:tab pos="6562947" algn="l"/>
                <a:tab pos="7500732" algn="l"/>
                <a:tab pos="8438515" algn="l"/>
                <a:tab pos="9376299" algn="l"/>
                <a:tab pos="10314083" algn="l"/>
              </a:tabLst>
              <a:defRPr sz="1300" baseline="0">
                <a:solidFill>
                  <a:srgbClr val="000000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37992292-F067-4B1E-B3A2-44787DB4D7C6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3995738" y="0"/>
            <a:ext cx="3054350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85" tIns="47988" rIns="92285" bIns="47988" numCol="1" anchor="t" anchorCtr="0" compatLnSpc="1">
            <a:prstTxWarp prst="textNoShape">
              <a:avLst/>
            </a:prstTxWarp>
          </a:bodyPr>
          <a:lstStyle>
            <a:lvl1pPr algn="r" defTabSz="468122" eaLnBrk="1" hangingPunct="1">
              <a:buClrTx/>
              <a:buSzPct val="100000"/>
              <a:buFontTx/>
              <a:buNone/>
              <a:tabLst>
                <a:tab pos="0" algn="l"/>
                <a:tab pos="937784" algn="l"/>
                <a:tab pos="1875568" algn="l"/>
                <a:tab pos="2813352" algn="l"/>
                <a:tab pos="3751136" algn="l"/>
                <a:tab pos="4687380" algn="l"/>
                <a:tab pos="5625164" algn="l"/>
                <a:tab pos="6562947" algn="l"/>
                <a:tab pos="7500732" algn="l"/>
                <a:tab pos="8438515" algn="l"/>
                <a:tab pos="9376299" algn="l"/>
                <a:tab pos="10314083" algn="l"/>
              </a:tabLst>
              <a:defRPr sz="1300" baseline="0">
                <a:solidFill>
                  <a:srgbClr val="000000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4">
            <a:extLst>
              <a:ext uri="{FF2B5EF4-FFF2-40B4-BE49-F238E27FC236}">
                <a16:creationId xmlns:a16="http://schemas.microsoft.com/office/drawing/2014/main" id="{397BCAF8-F668-43E1-B8DC-8749CC899501}"/>
              </a:ext>
            </a:extLst>
          </p:cNvPr>
          <p:cNvSpPr>
            <a:spLocks noGrp="1" noChangeArrowheads="1"/>
          </p:cNvSpPr>
          <p:nvPr>
            <p:ph type="sldImg"/>
          </p:nvPr>
        </p:nvSpPr>
        <p:spPr bwMode="auto">
          <a:xfrm>
            <a:off x="1187450" y="701675"/>
            <a:ext cx="4676775" cy="35083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FC8E251-CD96-4269-9349-72546B8924D1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04850" y="4445000"/>
            <a:ext cx="5641975" cy="42084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85" tIns="47988" rIns="92285" bIns="47988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8CF20981-4BA3-4758-8C48-216B976D7622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8888413"/>
            <a:ext cx="3055938" cy="4651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85" tIns="47988" rIns="92285" bIns="47988" numCol="1" anchor="b" anchorCtr="0" compatLnSpc="1">
            <a:prstTxWarp prst="textNoShape">
              <a:avLst/>
            </a:prstTxWarp>
          </a:bodyPr>
          <a:lstStyle>
            <a:lvl1pPr defTabSz="468122" eaLnBrk="1" hangingPunct="1">
              <a:buClrTx/>
              <a:buSzPct val="100000"/>
              <a:buFontTx/>
              <a:buNone/>
              <a:tabLst>
                <a:tab pos="0" algn="l"/>
                <a:tab pos="937784" algn="l"/>
                <a:tab pos="1875568" algn="l"/>
                <a:tab pos="2813352" algn="l"/>
                <a:tab pos="3751136" algn="l"/>
                <a:tab pos="4687380" algn="l"/>
                <a:tab pos="5625164" algn="l"/>
                <a:tab pos="6562947" algn="l"/>
                <a:tab pos="7500732" algn="l"/>
                <a:tab pos="8438515" algn="l"/>
                <a:tab pos="9376299" algn="l"/>
                <a:tab pos="10314083" algn="l"/>
              </a:tabLst>
              <a:defRPr sz="1300" baseline="0">
                <a:solidFill>
                  <a:srgbClr val="000000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73219604-63FC-4634-9FAA-9977E8DC1719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3995738" y="8888413"/>
            <a:ext cx="3054350" cy="4651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85" tIns="47988" rIns="92285" bIns="47988" numCol="1" anchor="b" anchorCtr="0" compatLnSpc="1">
            <a:prstTxWarp prst="textNoShape">
              <a:avLst/>
            </a:prstTxWarp>
          </a:bodyPr>
          <a:lstStyle>
            <a:lvl1pPr algn="r" defTabSz="466725" eaLnBrk="1" hangingPunct="1">
              <a:buSzPct val="10000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3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31337BB-F300-4453-9175-B4B2E0B831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BAAC112D-4FB9-46D6-B187-3470EAEF7711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667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667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667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667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2D27F47-8603-4B6A-AAD0-D0369CE0FDFD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en-US" sz="13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4008CA46-0336-4144-8EDE-1EE31339A14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87450" y="701675"/>
            <a:ext cx="4678363" cy="3509963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5B196290-FFB5-481F-9EE6-D7FDB4130A31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704850" y="4445000"/>
            <a:ext cx="5643563" cy="42100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761" tIns="46881" rIns="93761" bIns="46881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2B8406FB-01B0-4349-9E64-E9B58CD766A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667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667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667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667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DF8C86A-069E-4A5A-9949-3D0977B507AE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US" altLang="en-US" sz="1300"/>
          </a:p>
        </p:txBody>
      </p:sp>
      <p:sp>
        <p:nvSpPr>
          <p:cNvPr id="26627" name="Rectangle 1">
            <a:extLst>
              <a:ext uri="{FF2B5EF4-FFF2-40B4-BE49-F238E27FC236}">
                <a16:creationId xmlns:a16="http://schemas.microsoft.com/office/drawing/2014/main" id="{234785C2-8CFE-4837-A341-4DBAA4645A6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87450" y="701675"/>
            <a:ext cx="4678363" cy="350996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6628" name="Rectangle 2">
            <a:extLst>
              <a:ext uri="{FF2B5EF4-FFF2-40B4-BE49-F238E27FC236}">
                <a16:creationId xmlns:a16="http://schemas.microsoft.com/office/drawing/2014/main" id="{15B28B60-F8C9-46A1-8EA2-526AA455A436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704850" y="4445000"/>
            <a:ext cx="5643563" cy="42100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3761" tIns="46881" rIns="93761" bIns="46881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75FFA3C5-D833-458E-84ED-FC0DAAA9ED2B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667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667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667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667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3974CF4-6AAA-454A-91BD-2BA3264B02C3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US" altLang="en-US" sz="1300"/>
          </a:p>
        </p:txBody>
      </p:sp>
      <p:sp>
        <p:nvSpPr>
          <p:cNvPr id="28675" name="Rectangle 1">
            <a:extLst>
              <a:ext uri="{FF2B5EF4-FFF2-40B4-BE49-F238E27FC236}">
                <a16:creationId xmlns:a16="http://schemas.microsoft.com/office/drawing/2014/main" id="{BD223A33-6865-4504-97B2-720E6F269DD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87450" y="701675"/>
            <a:ext cx="4678363" cy="350996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676" name="Rectangle 2">
            <a:extLst>
              <a:ext uri="{FF2B5EF4-FFF2-40B4-BE49-F238E27FC236}">
                <a16:creationId xmlns:a16="http://schemas.microsoft.com/office/drawing/2014/main" id="{F2317B28-9466-4E50-88A3-A5CF3FD8FA5B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704850" y="4445000"/>
            <a:ext cx="5643563" cy="42100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3761" tIns="46881" rIns="93761" bIns="46881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D471424B-BB24-4B0E-8F0B-3FCEC0ACBD85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667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667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667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667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C02D092-9F14-4EAC-A2D2-E9981A0D5AB0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300"/>
          </a:p>
        </p:txBody>
      </p:sp>
      <p:sp>
        <p:nvSpPr>
          <p:cNvPr id="6147" name="Rectangle 1">
            <a:extLst>
              <a:ext uri="{FF2B5EF4-FFF2-40B4-BE49-F238E27FC236}">
                <a16:creationId xmlns:a16="http://schemas.microsoft.com/office/drawing/2014/main" id="{7BA69952-9837-46C9-BDCE-53D5E4EEA41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87450" y="701675"/>
            <a:ext cx="4678363" cy="350996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BA7E7831-880F-4BE8-91B5-2522BB599782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704850" y="4445000"/>
            <a:ext cx="5643563" cy="42100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3761" tIns="46881" rIns="93761" bIns="46881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A225A72A-4288-482B-90FE-27C55A5ACFA6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667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667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667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667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3A17CED-5364-4F45-9AB3-FACA53EE3312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1300"/>
          </a:p>
        </p:txBody>
      </p:sp>
      <p:sp>
        <p:nvSpPr>
          <p:cNvPr id="8195" name="Rectangle 1">
            <a:extLst>
              <a:ext uri="{FF2B5EF4-FFF2-40B4-BE49-F238E27FC236}">
                <a16:creationId xmlns:a16="http://schemas.microsoft.com/office/drawing/2014/main" id="{71172139-DD38-4F6C-B56B-829A97760D5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87450" y="701675"/>
            <a:ext cx="4678363" cy="350996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15F30E53-1640-4A60-B756-99FEF541F0BA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704850" y="4445000"/>
            <a:ext cx="5643563" cy="42100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3761" tIns="46881" rIns="93761" bIns="46881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A0EB870F-9566-4D2F-8434-4E5B3C1DD63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667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667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667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667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06421FB-AEEF-4B70-9E91-F25DFE67E8BC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en-US" sz="1300"/>
          </a:p>
        </p:txBody>
      </p:sp>
      <p:sp>
        <p:nvSpPr>
          <p:cNvPr id="10243" name="Rectangle 1">
            <a:extLst>
              <a:ext uri="{FF2B5EF4-FFF2-40B4-BE49-F238E27FC236}">
                <a16:creationId xmlns:a16="http://schemas.microsoft.com/office/drawing/2014/main" id="{2DA4CE32-EF29-4D1D-9384-4991B981379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87450" y="701675"/>
            <a:ext cx="4678363" cy="350996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9DD950D9-7565-43C8-B49A-0ACEC6B364A3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704850" y="4445000"/>
            <a:ext cx="5643563" cy="42100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3761" tIns="46881" rIns="93761" bIns="46881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E8FAE22F-12AE-416F-B656-4F89710D14D2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667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667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667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667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95C69EB-AD92-4BBB-9B9F-63E80272C09E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en-US" sz="1300"/>
          </a:p>
        </p:txBody>
      </p:sp>
      <p:sp>
        <p:nvSpPr>
          <p:cNvPr id="16387" name="Rectangle 1">
            <a:extLst>
              <a:ext uri="{FF2B5EF4-FFF2-40B4-BE49-F238E27FC236}">
                <a16:creationId xmlns:a16="http://schemas.microsoft.com/office/drawing/2014/main" id="{D5D03667-E2DC-4988-A8EF-0196E3E89EF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87450" y="701675"/>
            <a:ext cx="4678363" cy="350996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8" name="Rectangle 2">
            <a:extLst>
              <a:ext uri="{FF2B5EF4-FFF2-40B4-BE49-F238E27FC236}">
                <a16:creationId xmlns:a16="http://schemas.microsoft.com/office/drawing/2014/main" id="{C9381203-1A5C-428D-B97A-76AFF5D45C39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704850" y="4445000"/>
            <a:ext cx="5643563" cy="42100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3761" tIns="46881" rIns="93761" bIns="46881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19108D93-3393-418A-A7FF-FC0FD604E96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667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667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667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667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46BFDDF-F515-4AC5-A513-E02E6EED8AA6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en-US" sz="1300"/>
          </a:p>
        </p:txBody>
      </p:sp>
      <p:sp>
        <p:nvSpPr>
          <p:cNvPr id="18435" name="Rectangle 1">
            <a:extLst>
              <a:ext uri="{FF2B5EF4-FFF2-40B4-BE49-F238E27FC236}">
                <a16:creationId xmlns:a16="http://schemas.microsoft.com/office/drawing/2014/main" id="{D10478EE-366F-4DE8-B5AC-C4B0CEFC25E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87450" y="701675"/>
            <a:ext cx="4678363" cy="350996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8F0F2A84-11E8-473A-8E33-628B40B0F58A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704850" y="4445000"/>
            <a:ext cx="5643563" cy="42100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3761" tIns="46881" rIns="93761" bIns="46881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FD9C7A73-524C-43E8-AEF2-BE4C6D550D35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667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667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667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667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FA67D49-CD65-488E-ACA6-6CD40F8409C9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en-US" sz="1300"/>
          </a:p>
        </p:txBody>
      </p:sp>
      <p:sp>
        <p:nvSpPr>
          <p:cNvPr id="20483" name="Rectangle 1">
            <a:extLst>
              <a:ext uri="{FF2B5EF4-FFF2-40B4-BE49-F238E27FC236}">
                <a16:creationId xmlns:a16="http://schemas.microsoft.com/office/drawing/2014/main" id="{CFCB3217-A6E5-4C71-9C88-0EAC5B1C606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87450" y="701675"/>
            <a:ext cx="4678363" cy="350996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4D0328C8-5F1B-4147-9A8E-B63FEE5E464D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704850" y="4445000"/>
            <a:ext cx="5643563" cy="42100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3761" tIns="46881" rIns="93761" bIns="46881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BAF10DE5-1C81-4825-91CF-8B57FB7C5F22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667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667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667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667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2293618-5C8D-433A-8E63-6B3D9334574E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en-US" sz="1300"/>
          </a:p>
        </p:txBody>
      </p:sp>
      <p:sp>
        <p:nvSpPr>
          <p:cNvPr id="22531" name="Rectangle 1">
            <a:extLst>
              <a:ext uri="{FF2B5EF4-FFF2-40B4-BE49-F238E27FC236}">
                <a16:creationId xmlns:a16="http://schemas.microsoft.com/office/drawing/2014/main" id="{90389D75-655A-461A-8407-61AEB0CFCBC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87450" y="701675"/>
            <a:ext cx="4678363" cy="350996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2" name="Rectangle 2">
            <a:extLst>
              <a:ext uri="{FF2B5EF4-FFF2-40B4-BE49-F238E27FC236}">
                <a16:creationId xmlns:a16="http://schemas.microsoft.com/office/drawing/2014/main" id="{3CE7022C-7201-4B4E-86BF-49090DB187C2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704850" y="4445000"/>
            <a:ext cx="5643563" cy="42100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3761" tIns="46881" rIns="93761" bIns="46881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D2E5F589-3171-4175-AA4E-A4C7499D3BB4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66725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667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667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667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6672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36625" algn="l"/>
                <a:tab pos="1874838" algn="l"/>
                <a:tab pos="2813050" algn="l"/>
                <a:tab pos="3749675" algn="l"/>
                <a:tab pos="4686300" algn="l"/>
                <a:tab pos="5624513" algn="l"/>
                <a:tab pos="6562725" algn="l"/>
                <a:tab pos="7499350" algn="l"/>
                <a:tab pos="8437563" algn="l"/>
                <a:tab pos="9375775" algn="l"/>
                <a:tab pos="103139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5AD5356-EF9B-400C-BE94-FF66FA22633A}" type="slidenum">
              <a:rPr lang="en-US" altLang="en-US" sz="1300" smtClean="0"/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en-US" sz="1300"/>
          </a:p>
        </p:txBody>
      </p:sp>
      <p:sp>
        <p:nvSpPr>
          <p:cNvPr id="24579" name="Rectangle 1">
            <a:extLst>
              <a:ext uri="{FF2B5EF4-FFF2-40B4-BE49-F238E27FC236}">
                <a16:creationId xmlns:a16="http://schemas.microsoft.com/office/drawing/2014/main" id="{2B13D282-F482-4D3A-8DCA-4B4EF2EA81A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87450" y="701675"/>
            <a:ext cx="4678363" cy="350996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80" name="Rectangle 2">
            <a:extLst>
              <a:ext uri="{FF2B5EF4-FFF2-40B4-BE49-F238E27FC236}">
                <a16:creationId xmlns:a16="http://schemas.microsoft.com/office/drawing/2014/main" id="{EDA6480A-6307-4A98-91B0-428CE114F5EA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704850" y="4445000"/>
            <a:ext cx="5643563" cy="42100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3761" tIns="46881" rIns="93761" bIns="46881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47A845-6966-4AEC-89BD-B2234B7807D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455D5F2-0644-462D-BBB7-2BC1806EA3C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26628F6-8F35-4131-AF48-33D74E37025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F0DB5D-3B01-4265-B5E4-C35B96C631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8527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97CE4E0-A2BA-4AB7-8AFA-5ED41B6EBDE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EE1543-B4B7-49BD-A768-507053426099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AA93A09-BCED-4DCA-AF30-31142F1E0425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21B146-E1D4-4E77-BE19-A7E9E7F096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6618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CB9D083-CA80-40EF-9F66-1C1F384DD37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B7675EB-9932-49A5-AD17-325CB33F93E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098534E-DB49-40CD-8294-38CCBD8E4E1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66118-C10E-4712-8F56-2C06F7DE3A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18210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44FCC855-E5CB-43DE-936F-7EBBFE542CF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E79FDBB-9114-475D-AD88-2F1CFFC798C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EDD4F6B-C8DF-47D6-BB93-F79AB6C2CD5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AF115-A184-4F15-BC2B-7001899707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89523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6613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6613" y="3938588"/>
            <a:ext cx="4038600" cy="2185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3223D26-2BA4-41CE-9E88-F5397D89398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4838C03-35F0-4123-B2C4-FDAF8C20976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576236E-17EE-4474-8A78-8758BA3D83CA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53DB6E-5AFD-42FF-97E5-8ECA2856A8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62769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65097016-1586-4655-87E0-FC8D08035BC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8ABB877A-206A-4C7D-B838-65D07725906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C391F533-250C-4181-8615-0B645B2D557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9EB440-B52C-4933-9E45-C7F3857DA2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29086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7013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6613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7013" cy="2185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613" y="3938588"/>
            <a:ext cx="4038600" cy="2185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C49158F2-CE02-4F80-91FD-B06593D462E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6EF27FCE-F49B-4E85-BB0A-807A7249512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EE652356-D9D7-46E3-99FD-07E45D4481B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7EE74B-6CF6-4841-99B8-3CB763B3EA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0470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2B86E9D-65C6-44C5-A440-A7B68E50394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58AB1EA-A2F2-4242-9231-A31CEB9E754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17D93CE-0FBE-4765-B566-B094F37C882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E70A7-D44D-42D2-A048-FD898AD409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0291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9FD98EB-957B-4B15-871A-9C658E127B5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D6E0755-A385-4DC2-B282-6A5C2678279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563D67-54C0-4A33-971D-C08A3A118515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D0C6C8-4722-4FA4-B0C7-C3B11E9FB4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0808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D989FDD-1624-4DB3-8023-9FF1FBF82F5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E2ED106F-603B-494E-B3E7-2E2BB8DAD5D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1B1367CC-F343-4FC9-BC5C-F8E26DD49D3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8CD425-DBB0-474F-80A5-665EDCAD17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640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91C18AAD-EAB5-4704-82D2-74BC8038739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74E749EA-0A6E-4902-A5D2-8489A0AF6E05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E175E3AC-E680-410E-944E-640228EC7C2E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3BF3D5-54D2-48BA-A750-5D2312C6F4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8952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108E792A-C4C3-4945-BC00-359DE38A57E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D95610F-D8CA-4D01-8C59-06CEE0B94F40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B0DDF57-1BDE-474D-AF94-C2CB42FDA09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7468F7-7E79-438B-91B6-447DEAD2F5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587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85CB1DF6-8E5B-4ABA-8247-4A5F77EC62B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5EDC2C5-2ECC-40E0-96F4-3A16D49CDF5F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95CC1E6-A85F-44CA-9074-8B154BB0CCA5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484A5C-DE5D-4617-BB96-71DC132B9F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2082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C312B43-CB50-4CD7-875E-9EFA924653B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D13250F4-DA97-4306-BF52-113BA3A0187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C7C952DB-FEF3-4065-89BE-44E3BC11DAC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18078B-CF13-416A-9215-3F979B1ECA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0897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649C6FB-DA25-4CA1-B90A-6791AFE369A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C0BC6DDD-257B-459F-AF9F-131CB92A6A2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E20254A6-34FF-4CFB-8C07-9506CC05BF0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5C787-B800-4303-ADCF-DA3D11B1E4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6238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ACAA27B4-674A-44DD-BC21-A7204C4ABA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17DE87CF-D6DE-45A9-83A0-12DD2823D1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E387AA2A-A46F-40B6-B798-A4B6BB4A55A0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FC5CBCC-D3FC-475A-9AFD-87F2D3ED0416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B01FA4D-8659-47D5-A379-0B10B13072E9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995160F-CD12-453A-BAD6-211520999E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25146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29718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34290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38862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hyperlink" Target="http://aztcs.org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zapier.com/blog/dropbox-hidden-features/#sync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zapier.com/blog/free-dropbox-account-three-device-limit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Criticism_of_Dropbox#January_2017_accidental_data_restoration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help.dropbox.com/installs-integrations/sync-uploads/selective-sync-overview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Dropbox_Paper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blogs.dropbox.com/tech/2019/01/the-scalable-fabric-behind-our-growing-data-center-network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4">
            <a:extLst>
              <a:ext uri="{FF2B5EF4-FFF2-40B4-BE49-F238E27FC236}">
                <a16:creationId xmlns:a16="http://schemas.microsoft.com/office/drawing/2014/main" id="{72CBA87F-D886-4258-9D1F-19FDD0B5D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5F5284-12B3-46C9-9194-FA4A6251BE69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333864BB-A405-42C5-B1D0-07BC7D1F34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06450"/>
            <a:ext cx="9144000" cy="194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6000" b="1" baseline="0">
                <a:cs typeface="Times New Roman" panose="02020603050405020304" pitchFamily="18" charset="0"/>
              </a:rPr>
              <a:t>CLOUD STORAGE WITH "DROPBOX"</a:t>
            </a:r>
          </a:p>
        </p:txBody>
      </p:sp>
      <p:sp>
        <p:nvSpPr>
          <p:cNvPr id="3076" name="Rectangle 3">
            <a:extLst>
              <a:ext uri="{FF2B5EF4-FFF2-40B4-BE49-F238E27FC236}">
                <a16:creationId xmlns:a16="http://schemas.microsoft.com/office/drawing/2014/main" id="{F21629BC-0D90-4A17-AE55-82813EE93F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8838"/>
            <a:ext cx="32893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77" name="Rectangle 4">
            <a:extLst>
              <a:ext uri="{FF2B5EF4-FFF2-40B4-BE49-F238E27FC236}">
                <a16:creationId xmlns:a16="http://schemas.microsoft.com/office/drawing/2014/main" id="{9C5FED53-DC56-4A87-942A-01A6DD99E5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8838"/>
            <a:ext cx="3556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78" name="Rectangle 5">
            <a:extLst>
              <a:ext uri="{FF2B5EF4-FFF2-40B4-BE49-F238E27FC236}">
                <a16:creationId xmlns:a16="http://schemas.microsoft.com/office/drawing/2014/main" id="{268CD6C2-A8B1-4D3F-B2AF-9FC64AA079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8838"/>
            <a:ext cx="68453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79" name="Rectangle 6">
            <a:extLst>
              <a:ext uri="{FF2B5EF4-FFF2-40B4-BE49-F238E27FC236}">
                <a16:creationId xmlns:a16="http://schemas.microsoft.com/office/drawing/2014/main" id="{1E73407A-0B61-4183-8A68-6AD3D6FA57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7788" y="-1089025"/>
            <a:ext cx="219075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200" baseline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80" name="Rectangle 7">
            <a:extLst>
              <a:ext uri="{FF2B5EF4-FFF2-40B4-BE49-F238E27FC236}">
                <a16:creationId xmlns:a16="http://schemas.microsoft.com/office/drawing/2014/main" id="{B066D6DA-F92B-414E-B736-B2FFA44C2E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667000"/>
            <a:ext cx="3581400" cy="1068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3600" baseline="0">
                <a:cs typeface="Times New Roman" panose="02020603050405020304" pitchFamily="18" charset="0"/>
              </a:rPr>
              <a:t>          </a:t>
            </a:r>
            <a:endParaRPr lang="en-US" altLang="en-US" sz="2800" baseline="0"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endParaRPr lang="en-US" altLang="en-US" sz="2800" baseline="0">
              <a:cs typeface="Times New Roman" panose="02020603050405020304" pitchFamily="18" charset="0"/>
            </a:endParaRPr>
          </a:p>
        </p:txBody>
      </p:sp>
      <p:sp>
        <p:nvSpPr>
          <p:cNvPr id="3081" name="TextBox 1">
            <a:extLst>
              <a:ext uri="{FF2B5EF4-FFF2-40B4-BE49-F238E27FC236}">
                <a16:creationId xmlns:a16="http://schemas.microsoft.com/office/drawing/2014/main" id="{033880F6-908F-4AE7-B64F-DC4BEC8394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400800"/>
            <a:ext cx="609600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/>
              <a:t> </a:t>
            </a:r>
          </a:p>
        </p:txBody>
      </p:sp>
      <p:pic>
        <p:nvPicPr>
          <p:cNvPr id="3082" name="Picture 1">
            <a:extLst>
              <a:ext uri="{FF2B5EF4-FFF2-40B4-BE49-F238E27FC236}">
                <a16:creationId xmlns:a16="http://schemas.microsoft.com/office/drawing/2014/main" id="{7DA51894-710C-4969-9BBB-FDE59DB185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" b="27127"/>
          <a:stretch>
            <a:fillRect/>
          </a:stretch>
        </p:blipFill>
        <p:spPr bwMode="auto">
          <a:xfrm>
            <a:off x="2370138" y="2911475"/>
            <a:ext cx="5051425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4">
            <a:hlinkClick r:id="rId4"/>
            <a:extLst>
              <a:ext uri="{FF2B5EF4-FFF2-40B4-BE49-F238E27FC236}">
                <a16:creationId xmlns:a16="http://schemas.microsoft.com/office/drawing/2014/main" id="{26F5148C-C1BD-4B9C-96E7-AF20EA9822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4786313"/>
            <a:ext cx="2978150" cy="98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084" name="Picture 15">
            <a:extLst>
              <a:ext uri="{FF2B5EF4-FFF2-40B4-BE49-F238E27FC236}">
                <a16:creationId xmlns:a16="http://schemas.microsoft.com/office/drawing/2014/main" id="{DEFA6C3E-469A-4A54-8554-D09215FDFF1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75" y="4633913"/>
            <a:ext cx="2971800" cy="1093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Picture 16">
            <a:extLst>
              <a:ext uri="{FF2B5EF4-FFF2-40B4-BE49-F238E27FC236}">
                <a16:creationId xmlns:a16="http://schemas.microsoft.com/office/drawing/2014/main" id="{9321C1AD-B107-4D51-8D5E-1B31C803209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1575" y="4503738"/>
            <a:ext cx="2813050" cy="150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>
            <a:extLst>
              <a:ext uri="{FF2B5EF4-FFF2-40B4-BE49-F238E27FC236}">
                <a16:creationId xmlns:a16="http://schemas.microsoft.com/office/drawing/2014/main" id="{26543691-1943-48F2-A0E3-542830997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2D6F340-1BD2-4A8B-AE58-875470CC17DE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pic>
        <p:nvPicPr>
          <p:cNvPr id="17411" name="Picture 1">
            <a:extLst>
              <a:ext uri="{FF2B5EF4-FFF2-40B4-BE49-F238E27FC236}">
                <a16:creationId xmlns:a16="http://schemas.microsoft.com/office/drawing/2014/main" id="{AD130640-7164-4294-9D0B-0D155EA22C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74" t="43590" r="6328" b="28328"/>
          <a:stretch>
            <a:fillRect/>
          </a:stretch>
        </p:blipFill>
        <p:spPr bwMode="auto">
          <a:xfrm>
            <a:off x="182563" y="2133600"/>
            <a:ext cx="89154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88E1CF6D-99C5-42F5-8357-75A1B8312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CD57897-8489-48F5-A32E-D127DB805CA2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9459" name="Rectangle 1">
            <a:extLst>
              <a:ext uri="{FF2B5EF4-FFF2-40B4-BE49-F238E27FC236}">
                <a16:creationId xmlns:a16="http://schemas.microsoft.com/office/drawing/2014/main" id="{0D6DD70F-9A1E-4D38-9945-7E8B5E64FA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6764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/>
              <a:t>DROPBOX'S FEATURES</a:t>
            </a:r>
          </a:p>
        </p:txBody>
      </p:sp>
      <p:sp>
        <p:nvSpPr>
          <p:cNvPr id="19460" name="Content Placeholder 1">
            <a:extLst>
              <a:ext uri="{FF2B5EF4-FFF2-40B4-BE49-F238E27FC236}">
                <a16:creationId xmlns:a16="http://schemas.microsoft.com/office/drawing/2014/main" id="{637893E8-B50F-4B8A-9055-2AB39084D73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4800"/>
              <a:t>See </a:t>
            </a:r>
            <a:r>
              <a:rPr lang="en-US" altLang="en-US" sz="4800">
                <a:hlinkClick r:id="rId3"/>
              </a:rPr>
              <a:t>https://zapier.com/blog/dropbox-hidden-features/#sync</a:t>
            </a:r>
            <a:endParaRPr lang="en-US" altLang="en-US" sz="48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>
            <a:extLst>
              <a:ext uri="{FF2B5EF4-FFF2-40B4-BE49-F238E27FC236}">
                <a16:creationId xmlns:a16="http://schemas.microsoft.com/office/drawing/2014/main" id="{7E62B0B4-E4C6-40F7-9323-223735C14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FBA1EF4-E108-424E-A871-FBA316ED9448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1507" name="Rectangle 1">
            <a:extLst>
              <a:ext uri="{FF2B5EF4-FFF2-40B4-BE49-F238E27FC236}">
                <a16:creationId xmlns:a16="http://schemas.microsoft.com/office/drawing/2014/main" id="{3372933F-0B2E-4B74-A2FE-9395893B3F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6764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/>
              <a:t>DROPBOX SYNC LIMITATIONS</a:t>
            </a:r>
          </a:p>
        </p:txBody>
      </p:sp>
      <p:sp>
        <p:nvSpPr>
          <p:cNvPr id="21508" name="Content Placeholder 1">
            <a:extLst>
              <a:ext uri="{FF2B5EF4-FFF2-40B4-BE49-F238E27FC236}">
                <a16:creationId xmlns:a16="http://schemas.microsoft.com/office/drawing/2014/main" id="{0DA7AD3B-9FD8-47B3-B3D9-C07A03AD763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4800"/>
              <a:t>See </a:t>
            </a:r>
            <a:r>
              <a:rPr lang="en-US" altLang="en-US" sz="4800">
                <a:hlinkClick r:id="rId3"/>
              </a:rPr>
              <a:t>https://zapier.com/blog/free-dropbox-account-three-device-limit/</a:t>
            </a:r>
            <a:endParaRPr lang="en-US" altLang="en-US" sz="48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>
            <a:extLst>
              <a:ext uri="{FF2B5EF4-FFF2-40B4-BE49-F238E27FC236}">
                <a16:creationId xmlns:a16="http://schemas.microsoft.com/office/drawing/2014/main" id="{FEE6FD41-0A11-489D-A0AF-C1F9B3FB5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293EB77-0BB0-43B3-B8D5-E3A6CBAA0889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3555" name="Rectangle 1">
            <a:extLst>
              <a:ext uri="{FF2B5EF4-FFF2-40B4-BE49-F238E27FC236}">
                <a16:creationId xmlns:a16="http://schemas.microsoft.com/office/drawing/2014/main" id="{90FAC837-755D-48E2-A8E1-0B0C8A0CEC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6764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/>
              <a:t>"DROPBOX" SECURITY LAPSES</a:t>
            </a:r>
          </a:p>
        </p:txBody>
      </p:sp>
      <p:sp>
        <p:nvSpPr>
          <p:cNvPr id="23556" name="Content Placeholder 1">
            <a:extLst>
              <a:ext uri="{FF2B5EF4-FFF2-40B4-BE49-F238E27FC236}">
                <a16:creationId xmlns:a16="http://schemas.microsoft.com/office/drawing/2014/main" id="{384888ED-BDCA-4049-A55F-C47778C9000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4800"/>
              <a:t>See </a:t>
            </a:r>
            <a:r>
              <a:rPr lang="en-US" altLang="en-US" sz="4800">
                <a:hlinkClick r:id="rId3"/>
              </a:rPr>
              <a:t>https://en.wikipedia.org/wiki/Criticism_of_Dropbox#January_2017_accidental_data_restoration</a:t>
            </a:r>
            <a:endParaRPr lang="en-US" altLang="en-US" sz="48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>
            <a:extLst>
              <a:ext uri="{FF2B5EF4-FFF2-40B4-BE49-F238E27FC236}">
                <a16:creationId xmlns:a16="http://schemas.microsoft.com/office/drawing/2014/main" id="{F3A0B47F-898C-48B4-A99F-7E406E4D1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6D1039C-05CA-4FE7-A9E9-26813F6AB591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5603" name="Rectangle 1">
            <a:extLst>
              <a:ext uri="{FF2B5EF4-FFF2-40B4-BE49-F238E27FC236}">
                <a16:creationId xmlns:a16="http://schemas.microsoft.com/office/drawing/2014/main" id="{1CCD2B2C-4323-4D13-86A7-A272E2B4D7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6764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/>
              <a:t>DROPBOX "SELECTIVE SYNC"</a:t>
            </a:r>
          </a:p>
        </p:txBody>
      </p:sp>
      <p:sp>
        <p:nvSpPr>
          <p:cNvPr id="25604" name="Content Placeholder 1">
            <a:extLst>
              <a:ext uri="{FF2B5EF4-FFF2-40B4-BE49-F238E27FC236}">
                <a16:creationId xmlns:a16="http://schemas.microsoft.com/office/drawing/2014/main" id="{D466BECF-4B4F-48DA-A8D1-A285299C2B3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4800"/>
              <a:t>See </a:t>
            </a:r>
            <a:r>
              <a:rPr lang="en-US" altLang="en-US" sz="4800">
                <a:hlinkClick r:id="rId3"/>
              </a:rPr>
              <a:t>https://help.dropbox.com/installs-integrations/sync-uploads/selective-sync-overview</a:t>
            </a:r>
            <a:endParaRPr lang="en-US" altLang="en-US" sz="48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>
            <a:extLst>
              <a:ext uri="{FF2B5EF4-FFF2-40B4-BE49-F238E27FC236}">
                <a16:creationId xmlns:a16="http://schemas.microsoft.com/office/drawing/2014/main" id="{2B22CAA1-25C5-42CB-B097-FC31DF910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955C7A9-461E-4935-94C6-566F8D6B674D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7651" name="Rectangle 1">
            <a:extLst>
              <a:ext uri="{FF2B5EF4-FFF2-40B4-BE49-F238E27FC236}">
                <a16:creationId xmlns:a16="http://schemas.microsoft.com/office/drawing/2014/main" id="{4E8AFEE3-39D2-4224-9F64-AE4F4B405D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595313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/>
              <a:t>"DROPBOX PAPER"</a:t>
            </a:r>
          </a:p>
        </p:txBody>
      </p:sp>
      <p:sp>
        <p:nvSpPr>
          <p:cNvPr id="27652" name="Content Placeholder 1">
            <a:extLst>
              <a:ext uri="{FF2B5EF4-FFF2-40B4-BE49-F238E27FC236}">
                <a16:creationId xmlns:a16="http://schemas.microsoft.com/office/drawing/2014/main" id="{35400701-A902-4836-BC4D-2F1AF66DBDB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6200" y="762000"/>
            <a:ext cx="8991600" cy="5791200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3800"/>
              <a:t>"Dropbox Paper" is an online document processing app that can import files of almost any format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3800"/>
              <a:t>"Dropbox Paper" stores files online in a proprietary form. These files cannot be downloaded to your computer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3800"/>
              <a:t>See </a:t>
            </a:r>
            <a:r>
              <a:rPr lang="en-US" altLang="en-US" sz="3800">
                <a:hlinkClick r:id="rId3"/>
              </a:rPr>
              <a:t>https://en.wikipedia.org/wiki/Dropbox_Paper</a:t>
            </a:r>
            <a:endParaRPr lang="en-US" altLang="en-US" sz="38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>
            <a:extLst>
              <a:ext uri="{FF2B5EF4-FFF2-40B4-BE49-F238E27FC236}">
                <a16:creationId xmlns:a16="http://schemas.microsoft.com/office/drawing/2014/main" id="{C2547C16-2F8C-4B21-BBF1-B0151F8EC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2013" cy="4746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CFB9EB3-FB2E-43CC-83A0-BDAF1932C296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5123" name="Rectangle 1">
            <a:extLst>
              <a:ext uri="{FF2B5EF4-FFF2-40B4-BE49-F238E27FC236}">
                <a16:creationId xmlns:a16="http://schemas.microsoft.com/office/drawing/2014/main" id="{F8DCA300-E0CA-41A7-BDEC-152EBCDC28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924800" cy="17526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6600"/>
              <a:t>Web location for this presentation:</a:t>
            </a:r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ED751EEE-C759-4D55-954D-2B21D065C7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2209800"/>
            <a:ext cx="8610600" cy="4191000"/>
          </a:xfrm>
        </p:spPr>
        <p:txBody>
          <a:bodyPr/>
          <a:lstStyle/>
          <a:p>
            <a:pPr marL="0" indent="0"/>
            <a:r>
              <a:rPr lang="en-US" altLang="en-US" sz="8800"/>
              <a:t>http://aztcs.org</a:t>
            </a:r>
          </a:p>
          <a:p>
            <a:pPr marL="0" indent="0"/>
            <a:r>
              <a:rPr lang="en-US" altLang="en-US" sz="7200"/>
              <a:t>Click on</a:t>
            </a:r>
          </a:p>
          <a:p>
            <a:pPr marL="0" indent="0"/>
            <a:r>
              <a:rPr lang="en-US" altLang="en-US" sz="7200"/>
              <a:t>“Meeting Notes”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>
            <a:extLst>
              <a:ext uri="{FF2B5EF4-FFF2-40B4-BE49-F238E27FC236}">
                <a16:creationId xmlns:a16="http://schemas.microsoft.com/office/drawing/2014/main" id="{19FB2868-59EA-42E9-9086-060DB2B14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6AAADDA-9E1C-4DF2-B72B-7FFEFFBEE124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7171" name="Rectangle 1">
            <a:extLst>
              <a:ext uri="{FF2B5EF4-FFF2-40B4-BE49-F238E27FC236}">
                <a16:creationId xmlns:a16="http://schemas.microsoft.com/office/drawing/2014/main" id="{998A3120-5D13-4B67-B708-DFE3DBB1A8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76200"/>
            <a:ext cx="8304213" cy="700088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800"/>
              <a:t>SUMMARY</a:t>
            </a:r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A3921591-470C-46DA-913B-B93F5E3CA2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762000"/>
            <a:ext cx="8991600" cy="5943600"/>
          </a:xfrm>
        </p:spPr>
        <p:txBody>
          <a:bodyPr/>
          <a:lstStyle/>
          <a:p>
            <a:pPr indent="0" eaLnBrk="1" hangingPunct="1">
              <a:spcBef>
                <a:spcPts val="900"/>
              </a:spcBef>
              <a:buClrTx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fr-FR" altLang="en-US" sz="4800"/>
              <a:t>You can use "Dropbox" cloud storage to protect yourself from the losing data files and to access your data files on multiple computers, cell phones, and computing devices.</a:t>
            </a:r>
            <a:endParaRPr lang="en-US" altLang="en-US" sz="48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D076A979-2C80-4C9B-9EF7-6B6731964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FAEF9D3-35F1-484D-813A-E14CE87136EC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9219" name="Rectangle 1">
            <a:extLst>
              <a:ext uri="{FF2B5EF4-FFF2-40B4-BE49-F238E27FC236}">
                <a16:creationId xmlns:a16="http://schemas.microsoft.com/office/drawing/2014/main" id="{C69CDFB3-B4E7-40F0-B3CA-7755FFBB06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6764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800"/>
              <a:t>Dropbox's Server Farms</a:t>
            </a:r>
          </a:p>
        </p:txBody>
      </p:sp>
      <p:sp>
        <p:nvSpPr>
          <p:cNvPr id="9220" name="Content Placeholder 1">
            <a:extLst>
              <a:ext uri="{FF2B5EF4-FFF2-40B4-BE49-F238E27FC236}">
                <a16:creationId xmlns:a16="http://schemas.microsoft.com/office/drawing/2014/main" id="{6F2EAE0E-30D9-44B1-A82F-1585D10B61C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2105025"/>
            <a:ext cx="8228013" cy="4524375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4800"/>
              <a:t>See </a:t>
            </a:r>
            <a:r>
              <a:rPr lang="en-US" altLang="en-US" sz="4800">
                <a:hlinkClick r:id="rId3"/>
              </a:rPr>
              <a:t>https://blogs.dropbox.com/tech/2019/01/the-scalable-fabric-behind-our-growing-data-center-network/</a:t>
            </a:r>
            <a:endParaRPr lang="en-US" altLang="en-US" sz="48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>
            <a:extLst>
              <a:ext uri="{FF2B5EF4-FFF2-40B4-BE49-F238E27FC236}">
                <a16:creationId xmlns:a16="http://schemas.microsoft.com/office/drawing/2014/main" id="{9B3AD934-728F-4A6C-B632-6513F16C112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12A0B1DF-03BD-4FF5-9455-B72F9D1BE7D2}" type="slidenum">
              <a:rPr lang="en-US" altLang="en-US" sz="2400" baseline="0">
                <a:solidFill>
                  <a:srgbClr val="FFFFFF"/>
                </a:solidFill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en-US" sz="2400" baseline="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6867" name="Rectangle 1">
            <a:extLst>
              <a:ext uri="{FF2B5EF4-FFF2-40B4-BE49-F238E27FC236}">
                <a16:creationId xmlns:a16="http://schemas.microsoft.com/office/drawing/2014/main" id="{EC179B2A-A028-4A47-99CD-5DE1BACB82F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85725"/>
            <a:ext cx="9144000" cy="381000"/>
          </a:xfrm>
        </p:spPr>
        <p:txBody>
          <a:bodyPr/>
          <a:lstStyle/>
          <a:p>
            <a:pPr eaLnBrk="1" hangingPunct="1"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altLang="en-US" sz="3600">
                <a:latin typeface="+mn-lt"/>
              </a:rPr>
              <a:t>REPORT CARD FOR "DROPBOX"</a:t>
            </a:r>
          </a:p>
        </p:txBody>
      </p:sp>
      <p:graphicFrame>
        <p:nvGraphicFramePr>
          <p:cNvPr id="33796" name="Group 4">
            <a:extLst>
              <a:ext uri="{FF2B5EF4-FFF2-40B4-BE49-F238E27FC236}">
                <a16:creationId xmlns:a16="http://schemas.microsoft.com/office/drawing/2014/main" id="{B99C7B46-11CA-4D29-B47A-B580DF73643D}"/>
              </a:ext>
            </a:extLst>
          </p:cNvPr>
          <p:cNvGraphicFramePr>
            <a:graphicFrameLocks noGrp="1"/>
          </p:cNvGraphicFramePr>
          <p:nvPr/>
        </p:nvGraphicFramePr>
        <p:xfrm>
          <a:off x="685800" y="700088"/>
          <a:ext cx="7696200" cy="5545137"/>
        </p:xfrm>
        <a:graphic>
          <a:graphicData uri="http://schemas.openxmlformats.org/drawingml/2006/table">
            <a:tbl>
              <a:tblPr/>
              <a:tblGrid>
                <a:gridCol w="3848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8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3738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buSzPct val="100000"/>
                        <a:buFont typeface="Times New Roman" panose="02020603050405020304" pitchFamily="18" charset="0"/>
                        <a:defRPr sz="28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7200">
                        <a:spcBef>
                          <a:spcPts val="700"/>
                        </a:spcBef>
                        <a:buSzPct val="100000"/>
                        <a:buFont typeface="Times New Roman" panose="02020603050405020304" pitchFamily="18" charset="0"/>
                        <a:defRPr sz="24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914400">
                        <a:spcBef>
                          <a:spcPts val="600"/>
                        </a:spcBef>
                        <a:buSzPct val="100000"/>
                        <a:buFont typeface="Times New Roman" panose="02020603050405020304" pitchFamily="18" charset="0"/>
                        <a:defRPr sz="20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16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8288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buSzPct val="100000"/>
                        <a:buFont typeface="Times New Roman" panose="02020603050405020304" pitchFamily="18" charset="0"/>
                        <a:defRPr sz="28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7200">
                        <a:spcBef>
                          <a:spcPts val="700"/>
                        </a:spcBef>
                        <a:buSzPct val="100000"/>
                        <a:buFont typeface="Times New Roman" panose="02020603050405020304" pitchFamily="18" charset="0"/>
                        <a:defRPr sz="24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914400">
                        <a:spcBef>
                          <a:spcPts val="600"/>
                        </a:spcBef>
                        <a:buSzPct val="100000"/>
                        <a:buFont typeface="Times New Roman" panose="02020603050405020304" pitchFamily="18" charset="0"/>
                        <a:defRPr sz="20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16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8288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2150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buSzPct val="100000"/>
                        <a:buFont typeface="Times New Roman" panose="02020603050405020304" pitchFamily="18" charset="0"/>
                        <a:defRPr sz="28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7200">
                        <a:spcBef>
                          <a:spcPts val="700"/>
                        </a:spcBef>
                        <a:buSzPct val="100000"/>
                        <a:buFont typeface="Times New Roman" panose="02020603050405020304" pitchFamily="18" charset="0"/>
                        <a:defRPr sz="24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914400">
                        <a:spcBef>
                          <a:spcPts val="600"/>
                        </a:spcBef>
                        <a:buSzPct val="100000"/>
                        <a:buFont typeface="Times New Roman" panose="02020603050405020304" pitchFamily="18" charset="0"/>
                        <a:defRPr sz="20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16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8288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buSzPct val="100000"/>
                        <a:buFont typeface="Times New Roman" panose="02020603050405020304" pitchFamily="18" charset="0"/>
                        <a:defRPr sz="28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7200">
                        <a:spcBef>
                          <a:spcPts val="700"/>
                        </a:spcBef>
                        <a:buSzPct val="100000"/>
                        <a:buFont typeface="Times New Roman" panose="02020603050405020304" pitchFamily="18" charset="0"/>
                        <a:defRPr sz="24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914400">
                        <a:spcBef>
                          <a:spcPts val="600"/>
                        </a:spcBef>
                        <a:buSzPct val="100000"/>
                        <a:buFont typeface="Times New Roman" panose="02020603050405020304" pitchFamily="18" charset="0"/>
                        <a:defRPr sz="20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16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8288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3738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buSzPct val="100000"/>
                        <a:buFont typeface="Times New Roman" panose="02020603050405020304" pitchFamily="18" charset="0"/>
                        <a:defRPr sz="28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7200">
                        <a:spcBef>
                          <a:spcPts val="700"/>
                        </a:spcBef>
                        <a:buSzPct val="100000"/>
                        <a:buFont typeface="Times New Roman" panose="02020603050405020304" pitchFamily="18" charset="0"/>
                        <a:defRPr sz="24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914400">
                        <a:spcBef>
                          <a:spcPts val="600"/>
                        </a:spcBef>
                        <a:buSzPct val="100000"/>
                        <a:buFont typeface="Times New Roman" panose="02020603050405020304" pitchFamily="18" charset="0"/>
                        <a:defRPr sz="20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16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8288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buSzPct val="100000"/>
                        <a:buFont typeface="Times New Roman" panose="02020603050405020304" pitchFamily="18" charset="0"/>
                        <a:defRPr sz="28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7200">
                        <a:spcBef>
                          <a:spcPts val="700"/>
                        </a:spcBef>
                        <a:buSzPct val="100000"/>
                        <a:buFont typeface="Times New Roman" panose="02020603050405020304" pitchFamily="18" charset="0"/>
                        <a:defRPr sz="24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914400">
                        <a:spcBef>
                          <a:spcPts val="600"/>
                        </a:spcBef>
                        <a:buSzPct val="100000"/>
                        <a:buFont typeface="Times New Roman" panose="02020603050405020304" pitchFamily="18" charset="0"/>
                        <a:defRPr sz="20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16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8288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2150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buSzPct val="100000"/>
                        <a:buFont typeface="Times New Roman" panose="02020603050405020304" pitchFamily="18" charset="0"/>
                        <a:defRPr sz="28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7200">
                        <a:spcBef>
                          <a:spcPts val="700"/>
                        </a:spcBef>
                        <a:buSzPct val="100000"/>
                        <a:buFont typeface="Times New Roman" panose="02020603050405020304" pitchFamily="18" charset="0"/>
                        <a:defRPr sz="24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914400">
                        <a:spcBef>
                          <a:spcPts val="600"/>
                        </a:spcBef>
                        <a:buSzPct val="100000"/>
                        <a:buFont typeface="Times New Roman" panose="02020603050405020304" pitchFamily="18" charset="0"/>
                        <a:defRPr sz="20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16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8288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buSzPct val="100000"/>
                        <a:buFont typeface="Times New Roman" panose="02020603050405020304" pitchFamily="18" charset="0"/>
                        <a:defRPr sz="28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7200">
                        <a:spcBef>
                          <a:spcPts val="700"/>
                        </a:spcBef>
                        <a:buSzPct val="100000"/>
                        <a:buFont typeface="Times New Roman" panose="02020603050405020304" pitchFamily="18" charset="0"/>
                        <a:defRPr sz="24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914400">
                        <a:spcBef>
                          <a:spcPts val="600"/>
                        </a:spcBef>
                        <a:buSzPct val="100000"/>
                        <a:buFont typeface="Times New Roman" panose="02020603050405020304" pitchFamily="18" charset="0"/>
                        <a:defRPr sz="20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16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8288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3738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buSzPct val="100000"/>
                        <a:buFont typeface="Times New Roman" panose="02020603050405020304" pitchFamily="18" charset="0"/>
                        <a:defRPr sz="28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7200">
                        <a:spcBef>
                          <a:spcPts val="700"/>
                        </a:spcBef>
                        <a:buSzPct val="100000"/>
                        <a:buFont typeface="Times New Roman" panose="02020603050405020304" pitchFamily="18" charset="0"/>
                        <a:defRPr sz="24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914400">
                        <a:spcBef>
                          <a:spcPts val="600"/>
                        </a:spcBef>
                        <a:buSzPct val="100000"/>
                        <a:buFont typeface="Times New Roman" panose="02020603050405020304" pitchFamily="18" charset="0"/>
                        <a:defRPr sz="20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16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8288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buSzPct val="100000"/>
                        <a:buFont typeface="Times New Roman" panose="02020603050405020304" pitchFamily="18" charset="0"/>
                        <a:defRPr sz="28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7200">
                        <a:spcBef>
                          <a:spcPts val="700"/>
                        </a:spcBef>
                        <a:buSzPct val="100000"/>
                        <a:buFont typeface="Times New Roman" panose="02020603050405020304" pitchFamily="18" charset="0"/>
                        <a:defRPr sz="24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914400">
                        <a:spcBef>
                          <a:spcPts val="600"/>
                        </a:spcBef>
                        <a:buSzPct val="100000"/>
                        <a:buFont typeface="Times New Roman" panose="02020603050405020304" pitchFamily="18" charset="0"/>
                        <a:defRPr sz="20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16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8288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3738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buSzPct val="100000"/>
                        <a:buFont typeface="Times New Roman" panose="02020603050405020304" pitchFamily="18" charset="0"/>
                        <a:defRPr sz="28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7200">
                        <a:spcBef>
                          <a:spcPts val="700"/>
                        </a:spcBef>
                        <a:buSzPct val="100000"/>
                        <a:buFont typeface="Times New Roman" panose="02020603050405020304" pitchFamily="18" charset="0"/>
                        <a:defRPr sz="24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914400">
                        <a:spcBef>
                          <a:spcPts val="600"/>
                        </a:spcBef>
                        <a:buSzPct val="100000"/>
                        <a:buFont typeface="Times New Roman" panose="02020603050405020304" pitchFamily="18" charset="0"/>
                        <a:defRPr sz="20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16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8288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buSzPct val="100000"/>
                        <a:buFont typeface="Times New Roman" panose="02020603050405020304" pitchFamily="18" charset="0"/>
                        <a:defRPr sz="28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7200">
                        <a:spcBef>
                          <a:spcPts val="700"/>
                        </a:spcBef>
                        <a:buSzPct val="100000"/>
                        <a:buFont typeface="Times New Roman" panose="02020603050405020304" pitchFamily="18" charset="0"/>
                        <a:defRPr sz="24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914400">
                        <a:spcBef>
                          <a:spcPts val="600"/>
                        </a:spcBef>
                        <a:buSzPct val="100000"/>
                        <a:buFont typeface="Times New Roman" panose="02020603050405020304" pitchFamily="18" charset="0"/>
                        <a:defRPr sz="20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16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8288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2150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buSzPct val="100000"/>
                        <a:buFont typeface="Times New Roman" panose="02020603050405020304" pitchFamily="18" charset="0"/>
                        <a:defRPr sz="28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7200">
                        <a:spcBef>
                          <a:spcPts val="700"/>
                        </a:spcBef>
                        <a:buSzPct val="100000"/>
                        <a:buFont typeface="Times New Roman" panose="02020603050405020304" pitchFamily="18" charset="0"/>
                        <a:defRPr sz="24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914400">
                        <a:spcBef>
                          <a:spcPts val="600"/>
                        </a:spcBef>
                        <a:buSzPct val="100000"/>
                        <a:buFont typeface="Times New Roman" panose="02020603050405020304" pitchFamily="18" charset="0"/>
                        <a:defRPr sz="20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16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8288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buSzPct val="100000"/>
                        <a:buFont typeface="Times New Roman" panose="02020603050405020304" pitchFamily="18" charset="0"/>
                        <a:defRPr sz="28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7200">
                        <a:spcBef>
                          <a:spcPts val="700"/>
                        </a:spcBef>
                        <a:buSzPct val="100000"/>
                        <a:buFont typeface="Times New Roman" panose="02020603050405020304" pitchFamily="18" charset="0"/>
                        <a:defRPr sz="24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914400">
                        <a:spcBef>
                          <a:spcPts val="600"/>
                        </a:spcBef>
                        <a:buSzPct val="100000"/>
                        <a:buFont typeface="Times New Roman" panose="02020603050405020304" pitchFamily="18" charset="0"/>
                        <a:defRPr sz="20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16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8288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93738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buSzPct val="100000"/>
                        <a:buFont typeface="Times New Roman" panose="02020603050405020304" pitchFamily="18" charset="0"/>
                        <a:defRPr sz="28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7200">
                        <a:spcBef>
                          <a:spcPts val="700"/>
                        </a:spcBef>
                        <a:buSzPct val="100000"/>
                        <a:buFont typeface="Times New Roman" panose="02020603050405020304" pitchFamily="18" charset="0"/>
                        <a:defRPr sz="24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914400">
                        <a:spcBef>
                          <a:spcPts val="600"/>
                        </a:spcBef>
                        <a:buSzPct val="100000"/>
                        <a:buFont typeface="Times New Roman" panose="02020603050405020304" pitchFamily="18" charset="0"/>
                        <a:defRPr sz="20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16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8288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buSzPct val="100000"/>
                        <a:buFont typeface="Times New Roman" panose="02020603050405020304" pitchFamily="18" charset="0"/>
                        <a:defRPr sz="28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7200">
                        <a:spcBef>
                          <a:spcPts val="700"/>
                        </a:spcBef>
                        <a:buSzPct val="100000"/>
                        <a:buFont typeface="Times New Roman" panose="02020603050405020304" pitchFamily="18" charset="0"/>
                        <a:defRPr sz="24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914400">
                        <a:spcBef>
                          <a:spcPts val="600"/>
                        </a:spcBef>
                        <a:buSzPct val="100000"/>
                        <a:buFont typeface="Times New Roman" panose="02020603050405020304" pitchFamily="18" charset="0"/>
                        <a:defRPr sz="20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16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8288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33825" name="Group 33">
            <a:extLst>
              <a:ext uri="{FF2B5EF4-FFF2-40B4-BE49-F238E27FC236}">
                <a16:creationId xmlns:a16="http://schemas.microsoft.com/office/drawing/2014/main" id="{98D8BEC2-952D-41DC-AEFF-FC4A8649EBBA}"/>
              </a:ext>
            </a:extLst>
          </p:cNvPr>
          <p:cNvGraphicFramePr>
            <a:graphicFrameLocks noGrp="1"/>
          </p:cNvGraphicFramePr>
          <p:nvPr/>
        </p:nvGraphicFramePr>
        <p:xfrm>
          <a:off x="228600" y="533400"/>
          <a:ext cx="8686800" cy="6249988"/>
        </p:xfrm>
        <a:graphic>
          <a:graphicData uri="http://schemas.openxmlformats.org/drawingml/2006/table">
            <a:tbl>
              <a:tblPr/>
              <a:tblGrid>
                <a:gridCol w="54101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66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0225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buSzPct val="100000"/>
                        <a:buFont typeface="Times New Roman" panose="02020603050405020304" pitchFamily="18" charset="0"/>
                        <a:defRPr sz="28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7200">
                        <a:spcBef>
                          <a:spcPts val="700"/>
                        </a:spcBef>
                        <a:buSzPct val="100000"/>
                        <a:buFont typeface="Times New Roman" panose="02020603050405020304" pitchFamily="18" charset="0"/>
                        <a:defRPr sz="24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914400">
                        <a:spcBef>
                          <a:spcPts val="600"/>
                        </a:spcBef>
                        <a:buSzPct val="100000"/>
                        <a:buFont typeface="Times New Roman" panose="02020603050405020304" pitchFamily="18" charset="0"/>
                        <a:defRPr sz="20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16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8288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AMOUNT OF FREE STORAGE?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buSzPct val="100000"/>
                        <a:buFont typeface="Times New Roman" panose="02020603050405020304" pitchFamily="18" charset="0"/>
                        <a:defRPr sz="28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7200">
                        <a:spcBef>
                          <a:spcPts val="700"/>
                        </a:spcBef>
                        <a:buSzPct val="100000"/>
                        <a:buFont typeface="Times New Roman" panose="02020603050405020304" pitchFamily="18" charset="0"/>
                        <a:defRPr sz="24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914400">
                        <a:spcBef>
                          <a:spcPts val="600"/>
                        </a:spcBef>
                        <a:buSzPct val="100000"/>
                        <a:buFont typeface="Times New Roman" panose="02020603050405020304" pitchFamily="18" charset="0"/>
                        <a:defRPr sz="20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16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8288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GB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1184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buSzPct val="100000"/>
                        <a:buFont typeface="Times New Roman" panose="02020603050405020304" pitchFamily="18" charset="0"/>
                        <a:defRPr sz="28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7200">
                        <a:spcBef>
                          <a:spcPts val="700"/>
                        </a:spcBef>
                        <a:buSzPct val="100000"/>
                        <a:buFont typeface="Times New Roman" panose="02020603050405020304" pitchFamily="18" charset="0"/>
                        <a:defRPr sz="24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914400">
                        <a:spcBef>
                          <a:spcPts val="600"/>
                        </a:spcBef>
                        <a:buSzPct val="100000"/>
                        <a:buFont typeface="Times New Roman" panose="02020603050405020304" pitchFamily="18" charset="0"/>
                        <a:defRPr sz="20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16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8288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RELIABLE UPLOAD AND DOWNLOAD OF ENTIRE FOLDERS CONTAINING DATA FILES?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buSzPct val="100000"/>
                        <a:buFont typeface="Times New Roman" panose="02020603050405020304" pitchFamily="18" charset="0"/>
                        <a:defRPr sz="28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7200">
                        <a:spcBef>
                          <a:spcPts val="700"/>
                        </a:spcBef>
                        <a:buSzPct val="100000"/>
                        <a:buFont typeface="Times New Roman" panose="02020603050405020304" pitchFamily="18" charset="0"/>
                        <a:defRPr sz="24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914400">
                        <a:spcBef>
                          <a:spcPts val="600"/>
                        </a:spcBef>
                        <a:buSzPct val="100000"/>
                        <a:buFont typeface="Times New Roman" panose="02020603050405020304" pitchFamily="18" charset="0"/>
                        <a:defRPr sz="20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16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8288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 for computers but </a:t>
                      </a: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for iOS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5010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buSzPct val="100000"/>
                        <a:buFont typeface="Times New Roman" panose="02020603050405020304" pitchFamily="18" charset="0"/>
                        <a:defRPr sz="28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7200">
                        <a:spcBef>
                          <a:spcPts val="700"/>
                        </a:spcBef>
                        <a:buSzPct val="100000"/>
                        <a:buFont typeface="Times New Roman" panose="02020603050405020304" pitchFamily="18" charset="0"/>
                        <a:defRPr sz="24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914400">
                        <a:spcBef>
                          <a:spcPts val="600"/>
                        </a:spcBef>
                        <a:buSzPct val="100000"/>
                        <a:buFont typeface="Times New Roman" panose="02020603050405020304" pitchFamily="18" charset="0"/>
                        <a:defRPr sz="20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16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8288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KNOWN DATA SECURITY COMPROMISES?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buSzPct val="100000"/>
                        <a:buFont typeface="Times New Roman" panose="02020603050405020304" pitchFamily="18" charset="0"/>
                        <a:defRPr sz="28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7200">
                        <a:spcBef>
                          <a:spcPts val="700"/>
                        </a:spcBef>
                        <a:buSzPct val="100000"/>
                        <a:buFont typeface="Times New Roman" panose="02020603050405020304" pitchFamily="18" charset="0"/>
                        <a:defRPr sz="24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914400">
                        <a:spcBef>
                          <a:spcPts val="600"/>
                        </a:spcBef>
                        <a:buSzPct val="100000"/>
                        <a:buFont typeface="Times New Roman" panose="02020603050405020304" pitchFamily="18" charset="0"/>
                        <a:defRPr sz="20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16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8288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!!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1784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buSzPct val="100000"/>
                        <a:buFont typeface="Times New Roman" panose="02020603050405020304" pitchFamily="18" charset="0"/>
                        <a:defRPr sz="28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7200">
                        <a:spcBef>
                          <a:spcPts val="700"/>
                        </a:spcBef>
                        <a:buSzPct val="100000"/>
                        <a:buFont typeface="Times New Roman" panose="02020603050405020304" pitchFamily="18" charset="0"/>
                        <a:defRPr sz="24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914400">
                        <a:spcBef>
                          <a:spcPts val="600"/>
                        </a:spcBef>
                        <a:buSzPct val="100000"/>
                        <a:buFont typeface="Times New Roman" panose="02020603050405020304" pitchFamily="18" charset="0"/>
                        <a:defRPr sz="20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16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8288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ONLINE CREATION, VIEWING,  AND EDITING OF DOCUMENT FILES AND PHOTOS?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buSzPct val="100000"/>
                        <a:buFont typeface="Times New Roman" panose="02020603050405020304" pitchFamily="18" charset="0"/>
                        <a:defRPr sz="28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7200">
                        <a:spcBef>
                          <a:spcPts val="700"/>
                        </a:spcBef>
                        <a:buSzPct val="100000"/>
                        <a:buFont typeface="Times New Roman" panose="02020603050405020304" pitchFamily="18" charset="0"/>
                        <a:defRPr sz="24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914400">
                        <a:spcBef>
                          <a:spcPts val="600"/>
                        </a:spcBef>
                        <a:buSzPct val="100000"/>
                        <a:buFont typeface="Times New Roman" panose="02020603050405020304" pitchFamily="18" charset="0"/>
                        <a:defRPr sz="20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16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8288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1784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buSzPct val="100000"/>
                        <a:buFont typeface="Times New Roman" panose="02020603050405020304" pitchFamily="18" charset="0"/>
                        <a:defRPr sz="28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7200">
                        <a:spcBef>
                          <a:spcPts val="700"/>
                        </a:spcBef>
                        <a:buSzPct val="100000"/>
                        <a:buFont typeface="Times New Roman" panose="02020603050405020304" pitchFamily="18" charset="0"/>
                        <a:defRPr sz="24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914400">
                        <a:spcBef>
                          <a:spcPts val="600"/>
                        </a:spcBef>
                        <a:buSzPct val="100000"/>
                        <a:buFont typeface="Times New Roman" panose="02020603050405020304" pitchFamily="18" charset="0"/>
                        <a:defRPr sz="20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16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8288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"ZERO KNOWLEDGE" OF YOUR PASSWORD OR YOUR STORED DATA FILES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buSzPct val="100000"/>
                        <a:buFont typeface="Times New Roman" panose="02020603050405020304" pitchFamily="18" charset="0"/>
                        <a:defRPr sz="28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457200">
                        <a:spcBef>
                          <a:spcPts val="700"/>
                        </a:spcBef>
                        <a:buSzPct val="100000"/>
                        <a:buFont typeface="Times New Roman" panose="02020603050405020304" pitchFamily="18" charset="0"/>
                        <a:defRPr sz="24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914400">
                        <a:spcBef>
                          <a:spcPts val="600"/>
                        </a:spcBef>
                        <a:buSzPct val="100000"/>
                        <a:buFont typeface="Times New Roman" panose="02020603050405020304" pitchFamily="18" charset="0"/>
                        <a:defRPr sz="2000"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3716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1828800">
                        <a:spcBef>
                          <a:spcPts val="500"/>
                        </a:spcBef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indent="-2286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SzPct val="100000"/>
                        <a:buFont typeface="Times New Roman" panose="02020603050405020304" pitchFamily="18" charset="0"/>
                        <a:defRPr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7">
            <a:extLst>
              <a:ext uri="{FF2B5EF4-FFF2-40B4-BE49-F238E27FC236}">
                <a16:creationId xmlns:a16="http://schemas.microsoft.com/office/drawing/2014/main" id="{347A261B-7809-4310-A32C-D8BBB3B819A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13107988" y="6245225"/>
            <a:ext cx="2132012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DB51AA72-EDD8-499F-A055-357C8CFE066B}" type="slidenum">
              <a:rPr lang="en-US" altLang="en-US" sz="2400" baseline="0">
                <a:solidFill>
                  <a:srgbClr val="FFFFFF"/>
                </a:solidFill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en-US" sz="2400" baseline="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0CF5EF0C-28AA-4FB7-906A-794CD429A3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609600"/>
            <a:ext cx="8991600" cy="6110288"/>
          </a:xfrm>
          <a:prstGeom prst="rect">
            <a:avLst/>
          </a:prstGeom>
          <a:noFill/>
          <a:ln w="730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2292" name="TextBox 15">
            <a:extLst>
              <a:ext uri="{FF2B5EF4-FFF2-40B4-BE49-F238E27FC236}">
                <a16:creationId xmlns:a16="http://schemas.microsoft.com/office/drawing/2014/main" id="{656E3926-9CA4-4B21-BF6C-99EC35F7F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981200"/>
            <a:ext cx="2057400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>
              <a:buSzPct val="100000"/>
              <a:buFont typeface="Times New Roman" panose="02020603050405020304" pitchFamily="18" charset="0"/>
              <a:buNone/>
            </a:pPr>
            <a:r>
              <a:rPr lang="en-US" altLang="en-US" sz="3600" b="1" baseline="0">
                <a:solidFill>
                  <a:srgbClr val="0070C0"/>
                </a:solidFill>
              </a:rPr>
              <a:t>Web Browser to access dropbox.com</a:t>
            </a:r>
          </a:p>
          <a:p>
            <a:pPr algn="ctr"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 sz="3600" b="1" baseline="0">
              <a:solidFill>
                <a:srgbClr val="0070C0"/>
              </a:solidFill>
            </a:endParaRPr>
          </a:p>
        </p:txBody>
      </p:sp>
      <p:sp>
        <p:nvSpPr>
          <p:cNvPr id="12293" name="TextBox 52">
            <a:extLst>
              <a:ext uri="{FF2B5EF4-FFF2-40B4-BE49-F238E27FC236}">
                <a16:creationId xmlns:a16="http://schemas.microsoft.com/office/drawing/2014/main" id="{E337939A-495A-4398-8151-561252FD64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-76200"/>
            <a:ext cx="502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r>
              <a:rPr lang="en-US" altLang="en-US" b="1" baseline="0">
                <a:solidFill>
                  <a:srgbClr val="00B0F0"/>
                </a:solidFill>
              </a:rPr>
              <a:t>Internet Connection</a:t>
            </a:r>
          </a:p>
        </p:txBody>
      </p:sp>
      <p:sp>
        <p:nvSpPr>
          <p:cNvPr id="12294" name="TextBox 2">
            <a:extLst>
              <a:ext uri="{FF2B5EF4-FFF2-40B4-BE49-F238E27FC236}">
                <a16:creationId xmlns:a16="http://schemas.microsoft.com/office/drawing/2014/main" id="{63E1AD16-D34B-4F76-9ECF-30D7FCF2FC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09600"/>
            <a:ext cx="8831263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buSzPct val="100000"/>
            </a:pPr>
            <a:r>
              <a:rPr lang="en-US" altLang="en-US" b="1" baseline="0">
                <a:solidFill>
                  <a:srgbClr val="000000"/>
                </a:solidFill>
              </a:rPr>
              <a:t>Windows.. or Mac.. Computer</a:t>
            </a:r>
          </a:p>
          <a:p>
            <a:pPr eaLnBrk="1" hangingPunct="1">
              <a:buSzPct val="100000"/>
            </a:pPr>
            <a:r>
              <a:rPr lang="en-US" altLang="en-US" b="1" baseline="0">
                <a:solidFill>
                  <a:srgbClr val="000000"/>
                </a:solidFill>
              </a:rPr>
              <a:t>to Access "Dropbox"</a:t>
            </a:r>
          </a:p>
        </p:txBody>
      </p:sp>
      <p:sp>
        <p:nvSpPr>
          <p:cNvPr id="12295" name="Rectangle 34">
            <a:extLst>
              <a:ext uri="{FF2B5EF4-FFF2-40B4-BE49-F238E27FC236}">
                <a16:creationId xmlns:a16="http://schemas.microsoft.com/office/drawing/2014/main" id="{F955F083-E2A3-49C3-B8D4-DE65DE0EDC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009775"/>
            <a:ext cx="2017713" cy="4462463"/>
          </a:xfrm>
          <a:prstGeom prst="rect">
            <a:avLst/>
          </a:prstGeom>
          <a:noFill/>
          <a:ln w="603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2296" name="Left-Up Arrow 5">
            <a:extLst>
              <a:ext uri="{FF2B5EF4-FFF2-40B4-BE49-F238E27FC236}">
                <a16:creationId xmlns:a16="http://schemas.microsoft.com/office/drawing/2014/main" id="{2DE3B7FD-5687-487B-8650-AE2119B386FC}"/>
              </a:ext>
            </a:extLst>
          </p:cNvPr>
          <p:cNvSpPr>
            <a:spLocks/>
          </p:cNvSpPr>
          <p:nvPr/>
        </p:nvSpPr>
        <p:spPr bwMode="auto">
          <a:xfrm flipV="1">
            <a:off x="7439025" y="76200"/>
            <a:ext cx="1531938" cy="1689100"/>
          </a:xfrm>
          <a:custGeom>
            <a:avLst/>
            <a:gdLst>
              <a:gd name="T0" fmla="*/ 0 w 2506663"/>
              <a:gd name="T1" fmla="*/ 2 h 3171825"/>
              <a:gd name="T2" fmla="*/ 389 w 2506663"/>
              <a:gd name="T3" fmla="*/ 2 h 3171825"/>
              <a:gd name="T4" fmla="*/ 389 w 2506663"/>
              <a:gd name="T5" fmla="*/ 2 h 3171825"/>
              <a:gd name="T6" fmla="*/ 971 w 2506663"/>
              <a:gd name="T7" fmla="*/ 2 h 3171825"/>
              <a:gd name="T8" fmla="*/ 971 w 2506663"/>
              <a:gd name="T9" fmla="*/ 1 h 3171825"/>
              <a:gd name="T10" fmla="*/ 777 w 2506663"/>
              <a:gd name="T11" fmla="*/ 1 h 3171825"/>
              <a:gd name="T12" fmla="*/ 1165 w 2506663"/>
              <a:gd name="T13" fmla="*/ 0 h 3171825"/>
              <a:gd name="T14" fmla="*/ 1554 w 2506663"/>
              <a:gd name="T15" fmla="*/ 1 h 3171825"/>
              <a:gd name="T16" fmla="*/ 1359 w 2506663"/>
              <a:gd name="T17" fmla="*/ 1 h 3171825"/>
              <a:gd name="T18" fmla="*/ 1359 w 2506663"/>
              <a:gd name="T19" fmla="*/ 2 h 3171825"/>
              <a:gd name="T20" fmla="*/ 389 w 2506663"/>
              <a:gd name="T21" fmla="*/ 2 h 3171825"/>
              <a:gd name="T22" fmla="*/ 389 w 2506663"/>
              <a:gd name="T23" fmla="*/ 2 h 3171825"/>
              <a:gd name="T24" fmla="*/ 0 w 2506663"/>
              <a:gd name="T25" fmla="*/ 2 h 317182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506663" h="3171825">
                <a:moveTo>
                  <a:pt x="0" y="2545159"/>
                </a:moveTo>
                <a:lnTo>
                  <a:pt x="626666" y="1918494"/>
                </a:lnTo>
                <a:lnTo>
                  <a:pt x="626666" y="2231826"/>
                </a:lnTo>
                <a:lnTo>
                  <a:pt x="1566664" y="2231826"/>
                </a:lnTo>
                <a:lnTo>
                  <a:pt x="1566664" y="626666"/>
                </a:lnTo>
                <a:lnTo>
                  <a:pt x="1253332" y="626666"/>
                </a:lnTo>
                <a:lnTo>
                  <a:pt x="1879997" y="0"/>
                </a:lnTo>
                <a:lnTo>
                  <a:pt x="2506663" y="626666"/>
                </a:lnTo>
                <a:lnTo>
                  <a:pt x="2193330" y="626666"/>
                </a:lnTo>
                <a:lnTo>
                  <a:pt x="2193330" y="2858492"/>
                </a:lnTo>
                <a:lnTo>
                  <a:pt x="626666" y="2858492"/>
                </a:lnTo>
                <a:lnTo>
                  <a:pt x="626666" y="3171825"/>
                </a:lnTo>
                <a:lnTo>
                  <a:pt x="0" y="2545159"/>
                </a:lnTo>
                <a:close/>
              </a:path>
            </a:pathLst>
          </a:custGeom>
          <a:solidFill>
            <a:srgbClr val="00B8FF"/>
          </a:solidFill>
          <a:ln w="9525" cap="flat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7" name="Rectangle 34">
            <a:extLst>
              <a:ext uri="{FF2B5EF4-FFF2-40B4-BE49-F238E27FC236}">
                <a16:creationId xmlns:a16="http://schemas.microsoft.com/office/drawing/2014/main" id="{23E3CC08-5AD8-439C-B15F-EEDD0C2D4C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8713" y="2743200"/>
            <a:ext cx="2630487" cy="3709988"/>
          </a:xfrm>
          <a:prstGeom prst="rect">
            <a:avLst/>
          </a:prstGeom>
          <a:noFill/>
          <a:ln w="603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2298" name="TextBox 15">
            <a:extLst>
              <a:ext uri="{FF2B5EF4-FFF2-40B4-BE49-F238E27FC236}">
                <a16:creationId xmlns:a16="http://schemas.microsoft.com/office/drawing/2014/main" id="{26A9B033-7687-418D-9FDA-7851AFB430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743200"/>
            <a:ext cx="2859088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>
              <a:buSzPct val="100000"/>
              <a:buFont typeface="Times New Roman" panose="02020603050405020304" pitchFamily="18" charset="0"/>
              <a:buNone/>
            </a:pPr>
            <a:r>
              <a:rPr lang="en-US" altLang="en-US" b="1" baseline="0">
                <a:solidFill>
                  <a:srgbClr val="0070C0"/>
                </a:solidFill>
              </a:rPr>
              <a:t>"Dropbox" App Provided by the Dropbox company</a:t>
            </a:r>
          </a:p>
        </p:txBody>
      </p:sp>
      <p:cxnSp>
        <p:nvCxnSpPr>
          <p:cNvPr id="12299" name="Straight Arrow Connector 10">
            <a:extLst>
              <a:ext uri="{FF2B5EF4-FFF2-40B4-BE49-F238E27FC236}">
                <a16:creationId xmlns:a16="http://schemas.microsoft.com/office/drawing/2014/main" id="{56EFB641-3CED-4B5E-B29A-38E452376061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048000" y="1101725"/>
            <a:ext cx="5343525" cy="1311275"/>
          </a:xfrm>
          <a:prstGeom prst="straightConnector1">
            <a:avLst/>
          </a:prstGeom>
          <a:noFill/>
          <a:ln w="161925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300" name="Straight Arrow Connector 28">
            <a:extLst>
              <a:ext uri="{FF2B5EF4-FFF2-40B4-BE49-F238E27FC236}">
                <a16:creationId xmlns:a16="http://schemas.microsoft.com/office/drawing/2014/main" id="{5622F6D0-B443-47FE-9B68-A2B7E244556C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848600" y="1758950"/>
            <a:ext cx="754063" cy="1243013"/>
          </a:xfrm>
          <a:prstGeom prst="straightConnector1">
            <a:avLst/>
          </a:prstGeom>
          <a:noFill/>
          <a:ln w="161925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301" name="TextBox 15">
            <a:extLst>
              <a:ext uri="{FF2B5EF4-FFF2-40B4-BE49-F238E27FC236}">
                <a16:creationId xmlns:a16="http://schemas.microsoft.com/office/drawing/2014/main" id="{BC80A948-D0C1-4ED7-B358-832990D7F2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2667000"/>
            <a:ext cx="2859088" cy="317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>
              <a:buSzPct val="100000"/>
              <a:buFont typeface="Times New Roman" panose="02020603050405020304" pitchFamily="18" charset="0"/>
              <a:buNone/>
            </a:pPr>
            <a:r>
              <a:rPr lang="en-US" altLang="en-US" b="1" baseline="0">
                <a:solidFill>
                  <a:srgbClr val="0070C0"/>
                </a:solidFill>
              </a:rPr>
              <a:t>Special "Dropbox" Folder Provided by the App</a:t>
            </a:r>
          </a:p>
        </p:txBody>
      </p:sp>
      <p:pic>
        <p:nvPicPr>
          <p:cNvPr id="12302" name="Picture 8">
            <a:extLst>
              <a:ext uri="{FF2B5EF4-FFF2-40B4-BE49-F238E27FC236}">
                <a16:creationId xmlns:a16="http://schemas.microsoft.com/office/drawing/2014/main" id="{4442DCB0-B99D-4915-B5DC-123C4368AD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25" y="2130425"/>
            <a:ext cx="1003300" cy="871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303" name="Rectangle 34">
            <a:extLst>
              <a:ext uri="{FF2B5EF4-FFF2-40B4-BE49-F238E27FC236}">
                <a16:creationId xmlns:a16="http://schemas.microsoft.com/office/drawing/2014/main" id="{F7FACDCB-8878-4371-A967-B3CC37C4D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2603500"/>
            <a:ext cx="2706688" cy="3856038"/>
          </a:xfrm>
          <a:prstGeom prst="rect">
            <a:avLst/>
          </a:prstGeom>
          <a:noFill/>
          <a:ln w="603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>
              <a:solidFill>
                <a:srgbClr val="FFFFFF"/>
              </a:solidFill>
            </a:endParaRPr>
          </a:p>
        </p:txBody>
      </p:sp>
      <p:cxnSp>
        <p:nvCxnSpPr>
          <p:cNvPr id="12304" name="Straight Arrow Connector 28">
            <a:extLst>
              <a:ext uri="{FF2B5EF4-FFF2-40B4-BE49-F238E27FC236}">
                <a16:creationId xmlns:a16="http://schemas.microsoft.com/office/drawing/2014/main" id="{09E06E75-9AB3-40E5-B473-516B2584755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562600" y="3886200"/>
            <a:ext cx="1436688" cy="0"/>
          </a:xfrm>
          <a:prstGeom prst="straightConnector1">
            <a:avLst/>
          </a:prstGeom>
          <a:noFill/>
          <a:ln w="161925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7">
            <a:extLst>
              <a:ext uri="{FF2B5EF4-FFF2-40B4-BE49-F238E27FC236}">
                <a16:creationId xmlns:a16="http://schemas.microsoft.com/office/drawing/2014/main" id="{B173DFEA-5854-43CE-801C-38BA51551A85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13107988" y="6245225"/>
            <a:ext cx="2132012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8C768882-69B4-48BE-A19F-D0364AC0AE04}" type="slidenum">
              <a:rPr lang="en-US" altLang="en-US" sz="2400" baseline="0">
                <a:solidFill>
                  <a:srgbClr val="FFFFFF"/>
                </a:solidFill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en-US" sz="2400" baseline="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CC2B7CB9-81A8-4901-B23F-08E0E1A14B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609600"/>
            <a:ext cx="8991600" cy="6110288"/>
          </a:xfrm>
          <a:prstGeom prst="rect">
            <a:avLst/>
          </a:prstGeom>
          <a:noFill/>
          <a:ln w="730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3316" name="TextBox 15">
            <a:extLst>
              <a:ext uri="{FF2B5EF4-FFF2-40B4-BE49-F238E27FC236}">
                <a16:creationId xmlns:a16="http://schemas.microsoft.com/office/drawing/2014/main" id="{EAAFF3D5-5540-468B-B5B0-294F644B7D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981200"/>
            <a:ext cx="2057400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>
              <a:buSzPct val="100000"/>
              <a:buFont typeface="Times New Roman" panose="02020603050405020304" pitchFamily="18" charset="0"/>
              <a:buNone/>
            </a:pPr>
            <a:r>
              <a:rPr lang="en-US" altLang="en-US" sz="3600" b="1" baseline="0">
                <a:solidFill>
                  <a:srgbClr val="0070C0"/>
                </a:solidFill>
              </a:rPr>
              <a:t>Web Browser to access dropbox.com</a:t>
            </a:r>
          </a:p>
          <a:p>
            <a:pPr algn="ctr"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 sz="3600" b="1" baseline="0">
              <a:solidFill>
                <a:srgbClr val="0070C0"/>
              </a:solidFill>
            </a:endParaRPr>
          </a:p>
        </p:txBody>
      </p:sp>
      <p:sp>
        <p:nvSpPr>
          <p:cNvPr id="13317" name="TextBox 52">
            <a:extLst>
              <a:ext uri="{FF2B5EF4-FFF2-40B4-BE49-F238E27FC236}">
                <a16:creationId xmlns:a16="http://schemas.microsoft.com/office/drawing/2014/main" id="{ED943E11-4F84-40B1-A922-5DEDC0D300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-76200"/>
            <a:ext cx="502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r>
              <a:rPr lang="en-US" altLang="en-US" b="1" baseline="0">
                <a:solidFill>
                  <a:srgbClr val="00B0F0"/>
                </a:solidFill>
              </a:rPr>
              <a:t>Internet Connection</a:t>
            </a:r>
          </a:p>
        </p:txBody>
      </p:sp>
      <p:sp>
        <p:nvSpPr>
          <p:cNvPr id="13318" name="TextBox 2">
            <a:extLst>
              <a:ext uri="{FF2B5EF4-FFF2-40B4-BE49-F238E27FC236}">
                <a16:creationId xmlns:a16="http://schemas.microsoft.com/office/drawing/2014/main" id="{7156A5F4-C551-43B3-B3F0-3697773F78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09600"/>
            <a:ext cx="8831263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buSzPct val="100000"/>
            </a:pPr>
            <a:r>
              <a:rPr lang="en-US" altLang="en-US" b="1" baseline="0">
                <a:solidFill>
                  <a:srgbClr val="000000"/>
                </a:solidFill>
              </a:rPr>
              <a:t>Linux.. Computer</a:t>
            </a:r>
          </a:p>
          <a:p>
            <a:pPr eaLnBrk="1" hangingPunct="1">
              <a:buSzPct val="100000"/>
            </a:pPr>
            <a:r>
              <a:rPr lang="en-US" altLang="en-US" b="1" baseline="0">
                <a:solidFill>
                  <a:srgbClr val="000000"/>
                </a:solidFill>
              </a:rPr>
              <a:t>to Access"Dropbox"</a:t>
            </a:r>
          </a:p>
        </p:txBody>
      </p:sp>
      <p:sp>
        <p:nvSpPr>
          <p:cNvPr id="13319" name="Rectangle 34">
            <a:extLst>
              <a:ext uri="{FF2B5EF4-FFF2-40B4-BE49-F238E27FC236}">
                <a16:creationId xmlns:a16="http://schemas.microsoft.com/office/drawing/2014/main" id="{025E0D80-4EAA-415F-84F3-4F3AB218D2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009775"/>
            <a:ext cx="2017713" cy="4462463"/>
          </a:xfrm>
          <a:prstGeom prst="rect">
            <a:avLst/>
          </a:prstGeom>
          <a:noFill/>
          <a:ln w="603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3320" name="Left-Up Arrow 5">
            <a:extLst>
              <a:ext uri="{FF2B5EF4-FFF2-40B4-BE49-F238E27FC236}">
                <a16:creationId xmlns:a16="http://schemas.microsoft.com/office/drawing/2014/main" id="{ED9E3FCB-4F4E-41E3-8011-74647A34A260}"/>
              </a:ext>
            </a:extLst>
          </p:cNvPr>
          <p:cNvSpPr>
            <a:spLocks/>
          </p:cNvSpPr>
          <p:nvPr/>
        </p:nvSpPr>
        <p:spPr bwMode="auto">
          <a:xfrm flipV="1">
            <a:off x="7439025" y="76200"/>
            <a:ext cx="1531938" cy="1689100"/>
          </a:xfrm>
          <a:custGeom>
            <a:avLst/>
            <a:gdLst>
              <a:gd name="T0" fmla="*/ 0 w 2506663"/>
              <a:gd name="T1" fmla="*/ 2 h 3171825"/>
              <a:gd name="T2" fmla="*/ 389 w 2506663"/>
              <a:gd name="T3" fmla="*/ 2 h 3171825"/>
              <a:gd name="T4" fmla="*/ 389 w 2506663"/>
              <a:gd name="T5" fmla="*/ 2 h 3171825"/>
              <a:gd name="T6" fmla="*/ 971 w 2506663"/>
              <a:gd name="T7" fmla="*/ 2 h 3171825"/>
              <a:gd name="T8" fmla="*/ 971 w 2506663"/>
              <a:gd name="T9" fmla="*/ 1 h 3171825"/>
              <a:gd name="T10" fmla="*/ 777 w 2506663"/>
              <a:gd name="T11" fmla="*/ 1 h 3171825"/>
              <a:gd name="T12" fmla="*/ 1165 w 2506663"/>
              <a:gd name="T13" fmla="*/ 0 h 3171825"/>
              <a:gd name="T14" fmla="*/ 1554 w 2506663"/>
              <a:gd name="T15" fmla="*/ 1 h 3171825"/>
              <a:gd name="T16" fmla="*/ 1359 w 2506663"/>
              <a:gd name="T17" fmla="*/ 1 h 3171825"/>
              <a:gd name="T18" fmla="*/ 1359 w 2506663"/>
              <a:gd name="T19" fmla="*/ 2 h 3171825"/>
              <a:gd name="T20" fmla="*/ 389 w 2506663"/>
              <a:gd name="T21" fmla="*/ 2 h 3171825"/>
              <a:gd name="T22" fmla="*/ 389 w 2506663"/>
              <a:gd name="T23" fmla="*/ 2 h 3171825"/>
              <a:gd name="T24" fmla="*/ 0 w 2506663"/>
              <a:gd name="T25" fmla="*/ 2 h 317182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506663" h="3171825">
                <a:moveTo>
                  <a:pt x="0" y="2545159"/>
                </a:moveTo>
                <a:lnTo>
                  <a:pt x="626666" y="1918494"/>
                </a:lnTo>
                <a:lnTo>
                  <a:pt x="626666" y="2231826"/>
                </a:lnTo>
                <a:lnTo>
                  <a:pt x="1566664" y="2231826"/>
                </a:lnTo>
                <a:lnTo>
                  <a:pt x="1566664" y="626666"/>
                </a:lnTo>
                <a:lnTo>
                  <a:pt x="1253332" y="626666"/>
                </a:lnTo>
                <a:lnTo>
                  <a:pt x="1879997" y="0"/>
                </a:lnTo>
                <a:lnTo>
                  <a:pt x="2506663" y="626666"/>
                </a:lnTo>
                <a:lnTo>
                  <a:pt x="2193330" y="626666"/>
                </a:lnTo>
                <a:lnTo>
                  <a:pt x="2193330" y="2858492"/>
                </a:lnTo>
                <a:lnTo>
                  <a:pt x="626666" y="2858492"/>
                </a:lnTo>
                <a:lnTo>
                  <a:pt x="626666" y="3171825"/>
                </a:lnTo>
                <a:lnTo>
                  <a:pt x="0" y="2545159"/>
                </a:lnTo>
                <a:close/>
              </a:path>
            </a:pathLst>
          </a:custGeom>
          <a:solidFill>
            <a:srgbClr val="00B8FF"/>
          </a:solidFill>
          <a:ln w="9525" cap="flat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1" name="Rectangle 34">
            <a:extLst>
              <a:ext uri="{FF2B5EF4-FFF2-40B4-BE49-F238E27FC236}">
                <a16:creationId xmlns:a16="http://schemas.microsoft.com/office/drawing/2014/main" id="{64508104-EF4A-4944-A3CE-72CDFA75D5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8713" y="2743200"/>
            <a:ext cx="2630487" cy="3709988"/>
          </a:xfrm>
          <a:prstGeom prst="rect">
            <a:avLst/>
          </a:prstGeom>
          <a:noFill/>
          <a:ln w="603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3322" name="TextBox 15">
            <a:extLst>
              <a:ext uri="{FF2B5EF4-FFF2-40B4-BE49-F238E27FC236}">
                <a16:creationId xmlns:a16="http://schemas.microsoft.com/office/drawing/2014/main" id="{EB8B1204-03A9-4621-B3F7-4EB9B6A174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743200"/>
            <a:ext cx="2859088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>
              <a:buSzPct val="100000"/>
              <a:buFont typeface="Times New Roman" panose="02020603050405020304" pitchFamily="18" charset="0"/>
              <a:buNone/>
            </a:pPr>
            <a:r>
              <a:rPr lang="en-US" altLang="en-US" b="1" baseline="0">
                <a:solidFill>
                  <a:srgbClr val="0070C0"/>
                </a:solidFill>
              </a:rPr>
              <a:t>"Dropbox" App Provided by a third-party developer</a:t>
            </a:r>
          </a:p>
        </p:txBody>
      </p:sp>
      <p:cxnSp>
        <p:nvCxnSpPr>
          <p:cNvPr id="13323" name="Straight Arrow Connector 10">
            <a:extLst>
              <a:ext uri="{FF2B5EF4-FFF2-40B4-BE49-F238E27FC236}">
                <a16:creationId xmlns:a16="http://schemas.microsoft.com/office/drawing/2014/main" id="{7136CB0A-A223-47B4-9494-5079474DD1BE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048000" y="1101725"/>
            <a:ext cx="5343525" cy="1311275"/>
          </a:xfrm>
          <a:prstGeom prst="straightConnector1">
            <a:avLst/>
          </a:prstGeom>
          <a:noFill/>
          <a:ln w="161925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324" name="Straight Arrow Connector 28">
            <a:extLst>
              <a:ext uri="{FF2B5EF4-FFF2-40B4-BE49-F238E27FC236}">
                <a16:creationId xmlns:a16="http://schemas.microsoft.com/office/drawing/2014/main" id="{834FE02F-89E7-4D93-8AA1-30D59D0DED8B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848600" y="1758950"/>
            <a:ext cx="754063" cy="1243013"/>
          </a:xfrm>
          <a:prstGeom prst="straightConnector1">
            <a:avLst/>
          </a:prstGeom>
          <a:noFill/>
          <a:ln w="161925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325" name="TextBox 15">
            <a:extLst>
              <a:ext uri="{FF2B5EF4-FFF2-40B4-BE49-F238E27FC236}">
                <a16:creationId xmlns:a16="http://schemas.microsoft.com/office/drawing/2014/main" id="{4D952875-2C7B-4413-932C-DCAF519BC4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2667000"/>
            <a:ext cx="2859088" cy="317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>
              <a:buSzPct val="100000"/>
              <a:buFont typeface="Times New Roman" panose="02020603050405020304" pitchFamily="18" charset="0"/>
              <a:buNone/>
            </a:pPr>
            <a:r>
              <a:rPr lang="en-US" altLang="en-US" b="1" baseline="0">
                <a:solidFill>
                  <a:srgbClr val="0070C0"/>
                </a:solidFill>
              </a:rPr>
              <a:t>Special "Dropbox" Folder Provided by the App</a:t>
            </a:r>
          </a:p>
        </p:txBody>
      </p:sp>
      <p:pic>
        <p:nvPicPr>
          <p:cNvPr id="13326" name="Picture 8">
            <a:extLst>
              <a:ext uri="{FF2B5EF4-FFF2-40B4-BE49-F238E27FC236}">
                <a16:creationId xmlns:a16="http://schemas.microsoft.com/office/drawing/2014/main" id="{40D19C13-DEA4-4ECD-AB5F-ECC213CD12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25" y="2130425"/>
            <a:ext cx="1003300" cy="871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27" name="Rectangle 34">
            <a:extLst>
              <a:ext uri="{FF2B5EF4-FFF2-40B4-BE49-F238E27FC236}">
                <a16:creationId xmlns:a16="http://schemas.microsoft.com/office/drawing/2014/main" id="{5CF84525-B9C8-45AF-8A87-D2866A5DE3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2603500"/>
            <a:ext cx="2706688" cy="3856038"/>
          </a:xfrm>
          <a:prstGeom prst="rect">
            <a:avLst/>
          </a:prstGeom>
          <a:noFill/>
          <a:ln w="603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>
              <a:solidFill>
                <a:srgbClr val="FFFFFF"/>
              </a:solidFill>
            </a:endParaRPr>
          </a:p>
        </p:txBody>
      </p:sp>
      <p:cxnSp>
        <p:nvCxnSpPr>
          <p:cNvPr id="13328" name="Straight Arrow Connector 28">
            <a:extLst>
              <a:ext uri="{FF2B5EF4-FFF2-40B4-BE49-F238E27FC236}">
                <a16:creationId xmlns:a16="http://schemas.microsoft.com/office/drawing/2014/main" id="{5A626D88-428A-46B4-820F-F0B4680FAB9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562600" y="3886200"/>
            <a:ext cx="1436688" cy="0"/>
          </a:xfrm>
          <a:prstGeom prst="straightConnector1">
            <a:avLst/>
          </a:prstGeom>
          <a:noFill/>
          <a:ln w="161925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7">
            <a:extLst>
              <a:ext uri="{FF2B5EF4-FFF2-40B4-BE49-F238E27FC236}">
                <a16:creationId xmlns:a16="http://schemas.microsoft.com/office/drawing/2014/main" id="{C5FB345E-0609-4FF4-A727-7E2EDC1BF31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13107988" y="6245225"/>
            <a:ext cx="2132012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8844166A-3CB9-42AE-9D3A-9DED613FB778}" type="slidenum">
              <a:rPr lang="en-US" altLang="en-US" sz="2400" baseline="0">
                <a:solidFill>
                  <a:srgbClr val="FFFFFF"/>
                </a:solidFill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en-US" sz="2400" baseline="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0B2F844B-3086-4355-8466-E2233E7E94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228600"/>
            <a:ext cx="8991600" cy="6491288"/>
          </a:xfrm>
          <a:prstGeom prst="rect">
            <a:avLst/>
          </a:prstGeom>
          <a:noFill/>
          <a:ln w="730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4340" name="TextBox 15">
            <a:extLst>
              <a:ext uri="{FF2B5EF4-FFF2-40B4-BE49-F238E27FC236}">
                <a16:creationId xmlns:a16="http://schemas.microsoft.com/office/drawing/2014/main" id="{CE7A0E41-F6C7-4D1D-8334-21B22BA9E5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438400"/>
            <a:ext cx="3959225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>
              <a:buSzPct val="100000"/>
              <a:buFont typeface="Times New Roman" panose="02020603050405020304" pitchFamily="18" charset="0"/>
              <a:buNone/>
            </a:pPr>
            <a:r>
              <a:rPr lang="en-US" altLang="en-US" b="1" baseline="0">
                <a:solidFill>
                  <a:srgbClr val="0070C0"/>
                </a:solidFill>
              </a:rPr>
              <a:t>Web Browser to access dropbox.com</a:t>
            </a:r>
          </a:p>
          <a:p>
            <a:pPr algn="ctr"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 b="1" baseline="0">
              <a:solidFill>
                <a:srgbClr val="0070C0"/>
              </a:solidFill>
            </a:endParaRPr>
          </a:p>
        </p:txBody>
      </p:sp>
      <p:sp>
        <p:nvSpPr>
          <p:cNvPr id="14341" name="TextBox 52">
            <a:extLst>
              <a:ext uri="{FF2B5EF4-FFF2-40B4-BE49-F238E27FC236}">
                <a16:creationId xmlns:a16="http://schemas.microsoft.com/office/drawing/2014/main" id="{1A7915E3-F72F-4AA5-A9FE-6B682082FA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152400"/>
            <a:ext cx="502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r>
              <a:rPr lang="en-US" altLang="en-US" b="1" baseline="0">
                <a:solidFill>
                  <a:srgbClr val="00B0F0"/>
                </a:solidFill>
              </a:rPr>
              <a:t>Internet Connection</a:t>
            </a:r>
          </a:p>
        </p:txBody>
      </p:sp>
      <p:sp>
        <p:nvSpPr>
          <p:cNvPr id="14342" name="TextBox 2">
            <a:extLst>
              <a:ext uri="{FF2B5EF4-FFF2-40B4-BE49-F238E27FC236}">
                <a16:creationId xmlns:a16="http://schemas.microsoft.com/office/drawing/2014/main" id="{340C8326-EF78-4D76-8B70-3355C14389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538" y="685800"/>
            <a:ext cx="8831262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buSzPct val="100000"/>
            </a:pPr>
            <a:r>
              <a:rPr lang="en-US" altLang="en-US" b="1" baseline="0">
                <a:solidFill>
                  <a:srgbClr val="000000"/>
                </a:solidFill>
              </a:rPr>
              <a:t>Cell Phone or Tablet to Access</a:t>
            </a:r>
          </a:p>
          <a:p>
            <a:pPr eaLnBrk="1" hangingPunct="1">
              <a:buSzPct val="100000"/>
            </a:pPr>
            <a:r>
              <a:rPr lang="en-US" altLang="en-US" b="1" baseline="0">
                <a:solidFill>
                  <a:srgbClr val="000000"/>
                </a:solidFill>
              </a:rPr>
              <a:t>"DropBox"</a:t>
            </a:r>
          </a:p>
        </p:txBody>
      </p:sp>
      <p:sp>
        <p:nvSpPr>
          <p:cNvPr id="14343" name="Rectangle 34">
            <a:extLst>
              <a:ext uri="{FF2B5EF4-FFF2-40B4-BE49-F238E27FC236}">
                <a16:creationId xmlns:a16="http://schemas.microsoft.com/office/drawing/2014/main" id="{2CEDF3D9-CAF6-4F90-AB10-B5F0B16434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3375" y="2374900"/>
            <a:ext cx="3779838" cy="2806700"/>
          </a:xfrm>
          <a:prstGeom prst="rect">
            <a:avLst/>
          </a:prstGeom>
          <a:noFill/>
          <a:ln w="603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4344" name="Left-Up Arrow 5">
            <a:extLst>
              <a:ext uri="{FF2B5EF4-FFF2-40B4-BE49-F238E27FC236}">
                <a16:creationId xmlns:a16="http://schemas.microsoft.com/office/drawing/2014/main" id="{F741CE57-FB18-4240-B925-4AD90458D7F9}"/>
              </a:ext>
            </a:extLst>
          </p:cNvPr>
          <p:cNvSpPr>
            <a:spLocks/>
          </p:cNvSpPr>
          <p:nvPr/>
        </p:nvSpPr>
        <p:spPr bwMode="auto">
          <a:xfrm flipV="1">
            <a:off x="7459663" y="144463"/>
            <a:ext cx="1531937" cy="1525587"/>
          </a:xfrm>
          <a:custGeom>
            <a:avLst/>
            <a:gdLst>
              <a:gd name="T0" fmla="*/ 0 w 2506663"/>
              <a:gd name="T1" fmla="*/ 1 h 3171825"/>
              <a:gd name="T2" fmla="*/ 389 w 2506663"/>
              <a:gd name="T3" fmla="*/ 1 h 3171825"/>
              <a:gd name="T4" fmla="*/ 389 w 2506663"/>
              <a:gd name="T5" fmla="*/ 1 h 3171825"/>
              <a:gd name="T6" fmla="*/ 970 w 2506663"/>
              <a:gd name="T7" fmla="*/ 1 h 3171825"/>
              <a:gd name="T8" fmla="*/ 970 w 2506663"/>
              <a:gd name="T9" fmla="*/ 0 h 3171825"/>
              <a:gd name="T10" fmla="*/ 777 w 2506663"/>
              <a:gd name="T11" fmla="*/ 0 h 3171825"/>
              <a:gd name="T12" fmla="*/ 1165 w 2506663"/>
              <a:gd name="T13" fmla="*/ 0 h 3171825"/>
              <a:gd name="T14" fmla="*/ 1553 w 2506663"/>
              <a:gd name="T15" fmla="*/ 0 h 3171825"/>
              <a:gd name="T16" fmla="*/ 1359 w 2506663"/>
              <a:gd name="T17" fmla="*/ 0 h 3171825"/>
              <a:gd name="T18" fmla="*/ 1359 w 2506663"/>
              <a:gd name="T19" fmla="*/ 1 h 3171825"/>
              <a:gd name="T20" fmla="*/ 389 w 2506663"/>
              <a:gd name="T21" fmla="*/ 1 h 3171825"/>
              <a:gd name="T22" fmla="*/ 389 w 2506663"/>
              <a:gd name="T23" fmla="*/ 1 h 3171825"/>
              <a:gd name="T24" fmla="*/ 0 w 2506663"/>
              <a:gd name="T25" fmla="*/ 1 h 317182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506663" h="3171825">
                <a:moveTo>
                  <a:pt x="0" y="2545159"/>
                </a:moveTo>
                <a:lnTo>
                  <a:pt x="626666" y="1918494"/>
                </a:lnTo>
                <a:lnTo>
                  <a:pt x="626666" y="2231826"/>
                </a:lnTo>
                <a:lnTo>
                  <a:pt x="1566664" y="2231826"/>
                </a:lnTo>
                <a:lnTo>
                  <a:pt x="1566664" y="626666"/>
                </a:lnTo>
                <a:lnTo>
                  <a:pt x="1253332" y="626666"/>
                </a:lnTo>
                <a:lnTo>
                  <a:pt x="1879997" y="0"/>
                </a:lnTo>
                <a:lnTo>
                  <a:pt x="2506663" y="626666"/>
                </a:lnTo>
                <a:lnTo>
                  <a:pt x="2193330" y="626666"/>
                </a:lnTo>
                <a:lnTo>
                  <a:pt x="2193330" y="2858492"/>
                </a:lnTo>
                <a:lnTo>
                  <a:pt x="626666" y="2858492"/>
                </a:lnTo>
                <a:lnTo>
                  <a:pt x="626666" y="3171825"/>
                </a:lnTo>
                <a:lnTo>
                  <a:pt x="0" y="2545159"/>
                </a:lnTo>
                <a:close/>
              </a:path>
            </a:pathLst>
          </a:custGeom>
          <a:solidFill>
            <a:srgbClr val="00B8FF"/>
          </a:solidFill>
          <a:ln w="9525" cap="flat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5" name="Rectangle 34">
            <a:extLst>
              <a:ext uri="{FF2B5EF4-FFF2-40B4-BE49-F238E27FC236}">
                <a16:creationId xmlns:a16="http://schemas.microsoft.com/office/drawing/2014/main" id="{77F7A64F-2DDB-48D4-BA17-CF07A33633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2819400"/>
            <a:ext cx="3048000" cy="3709988"/>
          </a:xfrm>
          <a:prstGeom prst="rect">
            <a:avLst/>
          </a:prstGeom>
          <a:noFill/>
          <a:ln w="60325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>
              <a:buSzPct val="100000"/>
              <a:buFont typeface="Times New Roman" panose="02020603050405020304" pitchFamily="18" charset="0"/>
              <a:buNone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4346" name="TextBox 15">
            <a:extLst>
              <a:ext uri="{FF2B5EF4-FFF2-40B4-BE49-F238E27FC236}">
                <a16:creationId xmlns:a16="http://schemas.microsoft.com/office/drawing/2014/main" id="{5536C4A0-2595-41D4-93CB-909A69DCE9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7088" y="2819400"/>
            <a:ext cx="28956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>
              <a:buSzPct val="100000"/>
              <a:buFont typeface="Times New Roman" panose="02020603050405020304" pitchFamily="18" charset="0"/>
              <a:buNone/>
            </a:pPr>
            <a:r>
              <a:rPr lang="en-US" altLang="en-US" b="1" baseline="0">
                <a:solidFill>
                  <a:srgbClr val="0070C0"/>
                </a:solidFill>
              </a:rPr>
              <a:t>"Dropbox"App Provided by the Dropbox company</a:t>
            </a:r>
          </a:p>
        </p:txBody>
      </p:sp>
      <p:cxnSp>
        <p:nvCxnSpPr>
          <p:cNvPr id="14347" name="Straight Arrow Connector 10">
            <a:extLst>
              <a:ext uri="{FF2B5EF4-FFF2-40B4-BE49-F238E27FC236}">
                <a16:creationId xmlns:a16="http://schemas.microsoft.com/office/drawing/2014/main" id="{871939E3-A42D-4D3E-955D-B64767E112E9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383213" y="1435100"/>
            <a:ext cx="3051175" cy="1093788"/>
          </a:xfrm>
          <a:prstGeom prst="straightConnector1">
            <a:avLst/>
          </a:prstGeom>
          <a:noFill/>
          <a:ln w="161925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48" name="Straight Arrow Connector 28">
            <a:extLst>
              <a:ext uri="{FF2B5EF4-FFF2-40B4-BE49-F238E27FC236}">
                <a16:creationId xmlns:a16="http://schemas.microsoft.com/office/drawing/2014/main" id="{6CCC16B2-833A-4D01-B286-FC8717390B4A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773988" y="1544638"/>
            <a:ext cx="769937" cy="1274762"/>
          </a:xfrm>
          <a:prstGeom prst="straightConnector1">
            <a:avLst/>
          </a:prstGeom>
          <a:noFill/>
          <a:ln w="161925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4349" name="Picture 2">
            <a:extLst>
              <a:ext uri="{FF2B5EF4-FFF2-40B4-BE49-F238E27FC236}">
                <a16:creationId xmlns:a16="http://schemas.microsoft.com/office/drawing/2014/main" id="{3DE3E6C3-DDCD-4AB4-A02B-82D6D7E6BB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455"/>
          <a:stretch>
            <a:fillRect/>
          </a:stretch>
        </p:blipFill>
        <p:spPr bwMode="auto">
          <a:xfrm>
            <a:off x="228600" y="2286000"/>
            <a:ext cx="1179513" cy="196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>
            <a:extLst>
              <a:ext uri="{FF2B5EF4-FFF2-40B4-BE49-F238E27FC236}">
                <a16:creationId xmlns:a16="http://schemas.microsoft.com/office/drawing/2014/main" id="{7AF7E6FF-38CB-4908-AC46-DB3A21D1A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6C448F7-E272-41DF-9668-6969608AC58C}" type="slidenum">
              <a:rPr lang="en-US" altLang="en-US" sz="2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pic>
        <p:nvPicPr>
          <p:cNvPr id="15363" name="Picture 1">
            <a:extLst>
              <a:ext uri="{FF2B5EF4-FFF2-40B4-BE49-F238E27FC236}">
                <a16:creationId xmlns:a16="http://schemas.microsoft.com/office/drawing/2014/main" id="{CAA0A4D1-7ED9-4836-AAD9-BE2F0E9811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075" y="138113"/>
            <a:ext cx="7227888" cy="618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0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00FF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13932</TotalTime>
  <Words>404</Words>
  <Application>Microsoft Office PowerPoint</Application>
  <PresentationFormat>On-screen Show (4:3)</PresentationFormat>
  <Paragraphs>78</Paragraphs>
  <Slides>15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Times New Roman</vt:lpstr>
      <vt:lpstr>Default Design</vt:lpstr>
      <vt:lpstr>PowerPoint Presentation</vt:lpstr>
      <vt:lpstr>Web location for this presentation:</vt:lpstr>
      <vt:lpstr>SUMMARY</vt:lpstr>
      <vt:lpstr>Dropbox's Server Farms</vt:lpstr>
      <vt:lpstr>REPORT CARD FOR "DROPBOX"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DROPBOX'S FEATURES</vt:lpstr>
      <vt:lpstr>DROPBOX SYNC LIMITATIONS</vt:lpstr>
      <vt:lpstr>"DROPBOX" SECURITY LAPSES</vt:lpstr>
      <vt:lpstr>DROPBOX "SELECTIVE SYNC"</vt:lpstr>
      <vt:lpstr>"DROPBOX PAPER"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testuser</dc:creator>
  <cp:lastModifiedBy>Francis Chao</cp:lastModifiedBy>
  <cp:revision>1777</cp:revision>
  <cp:lastPrinted>2013-02-14T02:17:03Z</cp:lastPrinted>
  <dcterms:created xsi:type="dcterms:W3CDTF">2011-04-22T06:52:26Z</dcterms:created>
  <dcterms:modified xsi:type="dcterms:W3CDTF">2020-09-03T00:00:29Z</dcterms:modified>
</cp:coreProperties>
</file>